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notesSlides/notesSlide5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7" r:id="rId2"/>
    <p:sldId id="279" r:id="rId3"/>
    <p:sldId id="281" r:id="rId4"/>
    <p:sldId id="263" r:id="rId5"/>
    <p:sldId id="296" r:id="rId6"/>
    <p:sldId id="295" r:id="rId7"/>
    <p:sldId id="284" r:id="rId8"/>
    <p:sldId id="300" r:id="rId9"/>
    <p:sldId id="301" r:id="rId10"/>
    <p:sldId id="302" r:id="rId11"/>
    <p:sldId id="268" r:id="rId12"/>
    <p:sldId id="303" r:id="rId13"/>
    <p:sldId id="305" r:id="rId14"/>
    <p:sldId id="30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A958E0C-1F4C-4CE1-8EB9-9019FA88AF0A}">
          <p14:sldIdLst>
            <p14:sldId id="277"/>
            <p14:sldId id="279"/>
            <p14:sldId id="281"/>
            <p14:sldId id="263"/>
            <p14:sldId id="296"/>
            <p14:sldId id="295"/>
            <p14:sldId id="284"/>
            <p14:sldId id="300"/>
            <p14:sldId id="301"/>
            <p14:sldId id="302"/>
            <p14:sldId id="268"/>
            <p14:sldId id="303"/>
            <p14:sldId id="305"/>
            <p14:sldId id="30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w Douglas" initials="AD" lastIdx="2" clrIdx="0">
    <p:extLst>
      <p:ext uri="{19B8F6BF-5375-455C-9EA6-DF929625EA0E}">
        <p15:presenceInfo xmlns:p15="http://schemas.microsoft.com/office/powerpoint/2012/main" userId="f00e315d48384b4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4-30T02:53:16.279"/>
    </inkml:context>
    <inkml:brush xml:id="br0">
      <inkml:brushProperty name="width" value="0.025" units="cm"/>
      <inkml:brushProperty name="height" value="0.025" units="cm"/>
      <inkml:brushProperty name="color" value="#66CC00"/>
      <inkml:brushProperty name="ignorePressure" value="1"/>
    </inkml:brush>
  </inkml:definitions>
  <inkml:trace contextRef="#ctx0" brushRef="#br0">6027 44,'-187'0,"-651"-20,323-3,-2 22,246 3,-420 18,596-16,-309 17,-519 82,860-92,0 2,1 2,1 3,1 1,-75 35,-160 86,232-106,2 2,-85 64,81-48,-73 77,104-92,2 1,3 1,-32 56,17-8,5 2,-38 138,57-152,5 1,4 0,0 99,11-123,4 92,-2-122,2 0,0 1,2-1,13 27,0-7,2 0,3-1,49 63,-43-74,1-1,3-1,51 34,122 71,-127-82,52 38,72 56,-166-115,37 38,-61-53,0 1,-1 0,-1 1,18 33,-27-44,0-1,-1 0,0-1,0 1,0 0,1 10,-3-14,0-1,0 1,0 0,0-1,0 1,0 0,-1-1,1 1,0 0,0-1,-1 1,1-1,-1 1,1-1,0 1,-1-1,1 1,-1-1,1 1,-1-1,-1 1,1 0,-1-1,1 1,-1-1,1 1,-1-1,0 0,1 0,-1 0,1 0,-1 0,0 0,1 0,-1 0,1-1,-3 1,-11-4,1 0,0-1,0 0,-15-7,14 5,-2 1,-22-7,19 6,33 5,36 5,-24 0,1 2,-1 1,47 16,-26-7,-28-10,18 6,42 7,-11-1,-100-36,-46-35,53 35,15 13,1-2,1 1,0-1,0 0,1 0,0-1,0 0,2 0,-1-1,1 1,1-1,0 0,1 0,0-1,1 1,1-1,0 1,0-1,1-15,3-37,-1 45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4-29T21:07:34.456"/>
    </inkml:context>
    <inkml:brush xml:id="br0">
      <inkml:brushProperty name="width" value="0.025" units="cm"/>
      <inkml:brushProperty name="height" value="0.025" units="cm"/>
      <inkml:brushProperty name="color" value="#66CC00"/>
      <inkml:brushProperty name="ignorePressure" value="1"/>
    </inkml:brush>
  </inkml:definitions>
  <inkml:trace contextRef="#ctx0" brushRef="#br0">1948 0,'39'1,"0"2,-1 0,1 2,46 11,143 44,-170-43,-32-10,108 36,-123-39,1 1,-1 0,0 1,-1 0,1 0,-2 1,1 0,13 14,-19-17,-1 0,1 1,-1-1,0 1,-1 0,0 0,0-1,0 1,-1 0,0 1,0-1,0 0,-1 0,0 0,-1 0,1 0,-1 0,0 0,-1 0,0 0,0 0,-4 6,-2 2,0-1,-2 0,0 0,0-1,-2 0,0 0,-14 9,-40 26,-2-1,-105 50,-168 63,175-84,-198 97,-178 79,310-158,6-4,176-65,2 0,-62 40,89-47,1-1,1 2,1 0,0 1,2 0,1 1,1 0,-20 38,14-16,3 0,2 1,-12 65,16-35,5 0,4 0,13 101,-6-136,2-1,2 1,29 67,-27-81,2-1,0 0,2-1,1 0,2-1,0-1,24 20,70 52,54 46,-128-102,-3 0,36 49,-57-66,1 0,1-1,1 0,1-1,32 22,-11-6,-34-26,1-1,0 0,0 0,1 0,0 0,0-1,0 0,12 4,24 7,67 16,-20-5,-59-17,58 13,-29-13,34 7,-48 0,-38-13,-1 0,1 0,0-1,-1 0,1 0,11 1,61 2,-54-4,0 0,33 6,-51-5,0-1,1 0,-1 0,1 0,-1-1,1 0,-1 0,13-2,-20 2,0 0,-1 0,1 0,0-1,-1 1,1 0,-1-1,1 1,0 0,-1-1,1 1,-1 0,1-1,-1 1,0-1,1 1,-1-1,0 1,1-1,-1 1,0-1,1 1,-1-1,0 1,0-1,0 1,0-1,0 0,0 1,0-1,0 1,0-1,0 1,0-1,-1 1,1-1,0 1,0-1,-1 1,1-1,0 1,-1-1,1 1,-1-1,1 1,0-1,-2 1,-25-28,21 23,-14-14,-2 0,-1 0,-50-30,51 41,22 9,0-1,0 0,0 1,0-1,0 1,0-1,0 0,0 1,0-1,0 0,0 1,0-1,0 1,0-1,1 0,-1 1,0-1,0 0,0 1,1-1,-1 0,0 0,1 1,-1-1,1 1,28 28,-18-21,1 0,0 0,19 9,18 11,-20-12,-22-13,0 0,0 1,-1 0,1 0,-1 1,7 5,-12-9,0 0,-1 1,1-1,0 0,-1 0,1 0,-1 1,1-1,-1 0,0 0,1 1,-1-1,0 0,0 0,-1 1,1-1,0 0,0 0,-1 1,1-1,-1 0,1 0,-1 0,0 0,0 1,1-1,-1 0,0 0,0 0,0 0,-1 0,1-1,0 1,0 0,-1 0,1 0,-2 0,-4 3,1-1,-1 0,0 0,0 0,0 0,0-1,0 0,-1 0,-12 1,-5 0,-43 0,45-2,0 0,-29 4,29-1,5-1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4-29T21:11:10.986"/>
    </inkml:context>
    <inkml:brush xml:id="br0">
      <inkml:brushProperty name="width" value="0.025" units="cm"/>
      <inkml:brushProperty name="height" value="0.025" units="cm"/>
      <inkml:brushProperty name="color" value="#66CC00"/>
      <inkml:brushProperty name="ignorePressure" value="1"/>
    </inkml:brush>
  </inkml:definitions>
  <inkml:trace contextRef="#ctx0" brushRef="#br0">1444 2513,'0'-5,"-2"0,1 0,0 0,-1 0,0 0,0 0,-1 0,1 1,-1-1,0 1,-1 0,-4-6,-1-2,-21-28,0 1,-3 2,-1 1,-65-53,81 77,-1 2,0 0,0 2,-32-11,-12-5,-469-196,424 177,42 18,-103-55,162 75,-1 0,0-1,1 0,0 0,1-1,-1 0,1 0,0 0,1-1,0 1,0-2,1 1,0 0,0-1,1 0,0 1,0-1,0-10,-2-16,1 1,2-1,5-54,-2 23,-1 56,0-28,6-40,-4 63,1 1,0 0,1 0,1 1,0-1,8-14,9-11,2 1,46-57,69-59,-120 133,38-28,-25 22,-5 6,43-27,19-15,-63 44,1 1,54-27,17-12,-74 43,-1 2,2 0,32-10,41-20,-82 32,1 1,0 1,0 0,1 1,0 1,0 1,0 1,1 0,32-2,27 8,53-2,-129 0,0 0,0 0,0-1,0 1,0 0,0-1,0 1,0-1,0 0,-1 1,1-1,0 0,0 0,-1 0,1-1,0 1,-1 0,0-1,1 1,-1-1,0 1,1-1,-1 1,0-1,0 0,0 0,-1 1,1-1,0 0,0-2,-1 1,0 0,0 1,0-1,-1 1,1-1,-1 0,1 1,-1-1,0 1,0-1,0 1,0-1,0 1,-1 0,1 0,-1-1,1 1,-1 0,0 0,0 1,0-1,-2-1,-26-22,17 14,0 1,0 0,-1 0,-1 1,1 1,-28-11,-10 4,-58-9,100 23,70 9,-36 2,-1 0,-1 1,0 1,41 29,-48-30,5 1,-15-9,0 0,0 1,0-1,-1 1,1 0,-1 0,5 5,-8-6,0-1,1 1,-1 0,0-1,0 1,-1 0,1 0,-1-1,1 1,-1 0,0 0,0 0,0 0,0-1,0 1,-1 0,0 0,-1 5,0-3,0 1,0 0,-1-1,0 0,0 1,0-1,-1 0,1-1,-9 9,-46 36,28-25,-94 86,112-100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4-29T21:40:11.055"/>
    </inkml:context>
    <inkml:brush xml:id="br0">
      <inkml:brushProperty name="width" value="0.025" units="cm"/>
      <inkml:brushProperty name="height" value="0.025" units="cm"/>
      <inkml:brushProperty name="color" value="#66CC00"/>
      <inkml:brushProperty name="ignorePressure" value="1"/>
    </inkml:brush>
  </inkml:definitions>
  <inkml:trace contextRef="#ctx0" brushRef="#br0">1051 0,'1'5,"0"0,0 0,0 0,1 0,0 0,0 0,0-1,0 1,1-1,0 1,4 3,-1 2,261 329,-93-129,125 215,-270-375,33 83,15 79,297 1026,-288-910,-2 66,-71-311,-5-1,-4 149,-21-15,-10-1,-10-1,-123 402,138-548,-3-1,-3-1,-3-1,-2-2,-4-1,-2-2,-70 83,81-112,-1-2,-2-1,0-2,-2 0,-1-3,-39 22,43-31,0 0,-1-2,0-1,0-1,-1-2,-1-1,1-2,-46 2,-172-7,100-2,120 1,1-2,0-1,0-1,0-1,1-2,0-1,-28-13,28 13,0 1,-1 2,0 0,-30-1,12 2,-64-4,-162 7,140 4,185 0,1 3,-1 2,0 3,77 23,-3 17,-194-48,-75-28,129 22,0-1,0 0,0-1,0-1,1 0,-22-16,-6-3,34 22,-11-6,0 0,-24-21,40 30,0-1,0 1,1-1,-1 1,1-1,-1 1,1-1,0 0,0 0,0 0,0 0,0 1,0-1,0-1,0 1,1 0,-1 0,1 0,0 0,0 0,0 0,0-1,0 1,0 0,0 0,0 0,1 0,-1 0,1 0,0 0,0 0,0 0,0 0,0 0,0 0,0 0,0 1,1-1,-1 0,1 1,-1-1,1 1,2-2,8-6,0 0,0 2,0-1,1 2,14-6,16-8,83-32,-107 46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4-30T15:24:41.214"/>
    </inkml:context>
    <inkml:brush xml:id="br0">
      <inkml:brushProperty name="width" value="0.025" units="cm"/>
      <inkml:brushProperty name="height" value="0.025" units="cm"/>
      <inkml:brushProperty name="color" value="#66CC00"/>
      <inkml:brushProperty name="ignorePressure" value="1"/>
    </inkml:brush>
  </inkml:definitions>
  <inkml:trace contextRef="#ctx0" brushRef="#br0">793 6943,'15'-2,"0"0,0-2,-1 1,1-2,-1 0,0 0,0-1,18-12,2 1,275-117,-119 55,-28 12,126-59,-223 92,-1-3,-2-3,106-90,-137 101,-2-1,-1-2,-2 0,32-52,-26 31,-3-2,30-80,-5-24,40-208,-85 331,36-172,-10-2,-8-1,-1-330,-28 485,-3 0,-3 0,-27-103,-78-165,-37-33,-813-1541,788 1600,162 278,-2-4,-25-30,34 47,0 1,-1-1,0 1,0 0,-1 1,0-1,-15-7,-497-242,272 142,-48-25,123 51,172 86,-1 0,1 0,-1 1,1-1,0 1,-1-1,1 1,-1-1,1 1,-1 0,1 0,-1 0,1 0,-1 0,1 0,-1 0,1 0,-3 1,3 0,1-1,-1 1,1 0,-1-1,1 1,-1 0,1-1,-1 1,1 0,0-1,0 1,-1 0,1 0,0-1,0 1,0 0,0 0,0 0,0-1,0 1,0 0,0 0,0 0,1 1,0 5,1-1,1 1,-1 0,1-1,1 1,5 8,11 11,2-1,1 0,1-2,39 30,-28-24,44 46,-36-19,-33-42,-30-45,-171-243,178 256,-1 0,-17-16,-19-25,49 59,0-1,0 0,1 1,-1-1,0 0,1 0,-1 0,1 0,-1 0,1 0,-1 0,1 0,-1 0,1 0,0 0,0 0,-1 0,1 0,0 0,0 0,0 0,0 0,1 0,-1-1,0 1,0 0,0 0,1 0,-1 0,1 0,-1 0,1 0,-1 0,1 1,-1-1,1 0,0 0,0 0,-1 1,1-1,0 0,0 1,0-1,0 0,0 1,0-1,0 1,2-1,5-2,1 1,0 0,0 1,17-2,-23 3,408-3,-201 6,-136-3,-52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2982A2-1DE7-4302-94E7-8AD4D90E9449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4F6137-1B62-48A9-ABC3-6A221A14B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996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4F6137-1B62-48A9-ABC3-6A221A14BB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025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4F6137-1B62-48A9-ABC3-6A221A14BB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819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4F6137-1B62-48A9-ABC3-6A221A14BB2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7564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4F6137-1B62-48A9-ABC3-6A221A14BB2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751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4F6137-1B62-48A9-ABC3-6A221A14BB2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5316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4F6137-1B62-48A9-ABC3-6A221A14BB2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9731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4F6137-1B62-48A9-ABC3-6A221A14BB2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645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4F6137-1B62-48A9-ABC3-6A221A14BB2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448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72C1A-8F63-4FA6-B434-5A0342296D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060D63-7F9F-41A7-815B-51DB208ACC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A2A539-E984-40A0-A88E-D2B84A7F3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1971-309A-404F-82D1-BA51BB07F6EF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83D7E-CA49-434D-8B77-4194B1E5B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0749DE-7874-4489-B6DB-96E12587B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9A75F-A35B-4C96-ABBF-5928D44D3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367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BCAA3-35D5-47AE-80C6-8F63F676F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647422-45C1-47C6-BE41-2B46876FFD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1D7A54-A1E1-4493-AB16-0EB770A93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1971-309A-404F-82D1-BA51BB07F6EF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87F5D1-9273-4E17-A60C-46F6F34BC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F33787-1150-45D1-9C88-DB494B7B4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9A75F-A35B-4C96-ABBF-5928D44D3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74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3F4F0F-E0BC-4968-8B03-F297E72CED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CB9744-7ABB-4DBF-B2AB-079088DA28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5FCA88-6303-4B7E-96BC-C95BBD167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1971-309A-404F-82D1-BA51BB07F6EF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9E2ACC-FEEC-43A7-955D-7AA656AE4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D74D86-14EA-4C81-9265-662921431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9A75F-A35B-4C96-ABBF-5928D44D3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242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7B075-1D81-4263-840A-6960247BD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6854C0-14BF-4078-B05B-0D2993F78C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6F257-3CC9-4378-8B3F-6690FFD50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1971-309A-404F-82D1-BA51BB07F6EF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8420D4-34E2-404E-9A91-17E9247A6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DDF08-71D2-4175-8271-D2B18E3F4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9A75F-A35B-4C96-ABBF-5928D44D3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356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7162D-CA21-4FCF-9CEC-BEA2B1A28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B18FF6-0EF4-445B-9331-68E6DA1EE5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BF1AC2-48D8-4990-BFD3-16A6DA866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1971-309A-404F-82D1-BA51BB07F6EF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50B5E7-756E-45F5-ACF3-02B1A0350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12C93-AD02-40AE-B8B8-F29DCC0C3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9A75F-A35B-4C96-ABBF-5928D44D3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775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040DC-1A02-4C13-A56D-658EA8E81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44B13-E30C-48B5-9C15-B40D7BE546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ADE747-21EE-493B-8250-873BC2AE86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A438B3-8420-407A-A285-D924D9C2D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1971-309A-404F-82D1-BA51BB07F6EF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90126A-49C0-49E4-9209-25FE8D5F1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684458-5602-471C-ACB7-74B76784B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9A75F-A35B-4C96-ABBF-5928D44D3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76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A5818-B5FA-4B71-97B9-957090691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52FD9-3C7D-4032-B38F-ADFC1E416A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1D40FA-F947-4B67-897C-DB8E6D9672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67DF85-6E1B-4E91-A06E-9AF44665AB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A34D02-3498-451C-92D1-B5800A7A89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846F7C-238A-4CD4-B164-E8EF43581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1971-309A-404F-82D1-BA51BB07F6EF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4B539E-B61E-4099-8DE4-9948478CC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29BF21-8B34-47B1-B081-FC3C43E95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9A75F-A35B-4C96-ABBF-5928D44D3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781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69B4F-9D64-4783-8E3E-BA8354E2E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839021-E2F8-457E-9D1F-AFF3111AE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1971-309A-404F-82D1-BA51BB07F6EF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1A334F-2FEB-48C0-81A8-05A569C28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838F93-D91E-4250-B2B4-91547F369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9A75F-A35B-4C96-ABBF-5928D44D3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45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054943-01B6-4DD4-8D47-391D7653E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1971-309A-404F-82D1-BA51BB07F6EF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07901E-12AE-4AD6-B778-0C73DD2ED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B86564-2DDD-4A4D-979B-A86823924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9A75F-A35B-4C96-ABBF-5928D44D3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336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0FB00-D4EA-4991-8797-6247166D4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5C4CC-CB83-4D2A-963B-2D5C7DA29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C55D19-B724-442C-9F7B-7A279BEFDE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7CA856-8DED-40D5-8D24-2D4521E0A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1971-309A-404F-82D1-BA51BB07F6EF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5A16A6-21FF-4DF1-8467-E0E318721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8A35F2-8E44-4006-8CA9-C4ABB78D8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9A75F-A35B-4C96-ABBF-5928D44D3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9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13BB1-E4CE-4F86-9A69-61A4BDC45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6AD135-1249-4D92-930C-5F983A6862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50CF8F-7018-4863-9CE0-D0F800BBA6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6880AA-E90E-4808-86F6-447542F5B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1971-309A-404F-82D1-BA51BB07F6EF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5212EC-8402-4031-AE03-9BBD307BE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AC3A0E-DFA7-4BA5-8081-7699EC8B7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9A75F-A35B-4C96-ABBF-5928D44D3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200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5E5062-55B1-4E76-B0C6-2C0AB82C5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B91EC2-2EC0-4F85-83DA-5A65E28A58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C98CE8-C19B-41D2-B82C-1770AE0668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31971-309A-404F-82D1-BA51BB07F6EF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A50CFA-5117-4FB4-98BD-533F6B1620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9FD9B1-FC0B-42B9-AFBF-E2D6FE56AA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9A75F-A35B-4C96-ABBF-5928D44D3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074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13" Type="http://schemas.openxmlformats.org/officeDocument/2006/relationships/oleObject" Target="../embeddings/oleObject25.bin"/><Relationship Id="rId18" Type="http://schemas.openxmlformats.org/officeDocument/2006/relationships/image" Target="../media/image36.wmf"/><Relationship Id="rId26" Type="http://schemas.openxmlformats.org/officeDocument/2006/relationships/image" Target="../media/image40.wmf"/><Relationship Id="rId3" Type="http://schemas.openxmlformats.org/officeDocument/2006/relationships/oleObject" Target="../embeddings/oleObject20.bin"/><Relationship Id="rId21" Type="http://schemas.openxmlformats.org/officeDocument/2006/relationships/oleObject" Target="../embeddings/oleObject29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33.wmf"/><Relationship Id="rId17" Type="http://schemas.openxmlformats.org/officeDocument/2006/relationships/oleObject" Target="../embeddings/oleObject27.bin"/><Relationship Id="rId25" Type="http://schemas.openxmlformats.org/officeDocument/2006/relationships/oleObject" Target="../embeddings/oleObject31.bin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5.wmf"/><Relationship Id="rId20" Type="http://schemas.openxmlformats.org/officeDocument/2006/relationships/image" Target="../media/image37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24.bin"/><Relationship Id="rId24" Type="http://schemas.openxmlformats.org/officeDocument/2006/relationships/image" Target="../media/image39.wmf"/><Relationship Id="rId5" Type="http://schemas.openxmlformats.org/officeDocument/2006/relationships/oleObject" Target="../embeddings/oleObject21.bin"/><Relationship Id="rId15" Type="http://schemas.openxmlformats.org/officeDocument/2006/relationships/oleObject" Target="../embeddings/oleObject26.bin"/><Relationship Id="rId23" Type="http://schemas.openxmlformats.org/officeDocument/2006/relationships/oleObject" Target="../embeddings/oleObject30.bin"/><Relationship Id="rId10" Type="http://schemas.openxmlformats.org/officeDocument/2006/relationships/image" Target="../media/image32.wmf"/><Relationship Id="rId19" Type="http://schemas.openxmlformats.org/officeDocument/2006/relationships/oleObject" Target="../embeddings/oleObject28.bin"/><Relationship Id="rId4" Type="http://schemas.openxmlformats.org/officeDocument/2006/relationships/image" Target="../media/image23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34.wmf"/><Relationship Id="rId22" Type="http://schemas.openxmlformats.org/officeDocument/2006/relationships/image" Target="../media/image38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13" Type="http://schemas.openxmlformats.org/officeDocument/2006/relationships/oleObject" Target="../embeddings/oleObject37.bin"/><Relationship Id="rId18" Type="http://schemas.openxmlformats.org/officeDocument/2006/relationships/image" Target="../media/image48.wmf"/><Relationship Id="rId26" Type="http://schemas.openxmlformats.org/officeDocument/2006/relationships/image" Target="../media/image52.wmf"/><Relationship Id="rId39" Type="http://schemas.openxmlformats.org/officeDocument/2006/relationships/oleObject" Target="../embeddings/oleObject50.bin"/><Relationship Id="rId3" Type="http://schemas.openxmlformats.org/officeDocument/2006/relationships/oleObject" Target="../embeddings/oleObject32.bin"/><Relationship Id="rId21" Type="http://schemas.openxmlformats.org/officeDocument/2006/relationships/oleObject" Target="../embeddings/oleObject41.bin"/><Relationship Id="rId34" Type="http://schemas.openxmlformats.org/officeDocument/2006/relationships/image" Target="../media/image56.wmf"/><Relationship Id="rId42" Type="http://schemas.openxmlformats.org/officeDocument/2006/relationships/image" Target="../media/image61.png"/><Relationship Id="rId7" Type="http://schemas.openxmlformats.org/officeDocument/2006/relationships/oleObject" Target="../embeddings/oleObject34.bin"/><Relationship Id="rId12" Type="http://schemas.openxmlformats.org/officeDocument/2006/relationships/image" Target="../media/image45.wmf"/><Relationship Id="rId17" Type="http://schemas.openxmlformats.org/officeDocument/2006/relationships/oleObject" Target="../embeddings/oleObject39.bin"/><Relationship Id="rId25" Type="http://schemas.openxmlformats.org/officeDocument/2006/relationships/oleObject" Target="../embeddings/oleObject43.bin"/><Relationship Id="rId33" Type="http://schemas.openxmlformats.org/officeDocument/2006/relationships/oleObject" Target="../embeddings/oleObject47.bin"/><Relationship Id="rId38" Type="http://schemas.openxmlformats.org/officeDocument/2006/relationships/image" Target="../media/image58.wmf"/><Relationship Id="rId46" Type="http://schemas.openxmlformats.org/officeDocument/2006/relationships/image" Target="../media/image61.wmf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47.wmf"/><Relationship Id="rId20" Type="http://schemas.openxmlformats.org/officeDocument/2006/relationships/image" Target="../media/image49.wmf"/><Relationship Id="rId29" Type="http://schemas.openxmlformats.org/officeDocument/2006/relationships/oleObject" Target="../embeddings/oleObject45.bin"/><Relationship Id="rId41" Type="http://schemas.openxmlformats.org/officeDocument/2006/relationships/customXml" Target="../ink/ink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wmf"/><Relationship Id="rId11" Type="http://schemas.openxmlformats.org/officeDocument/2006/relationships/oleObject" Target="../embeddings/oleObject36.bin"/><Relationship Id="rId24" Type="http://schemas.openxmlformats.org/officeDocument/2006/relationships/image" Target="../media/image51.wmf"/><Relationship Id="rId32" Type="http://schemas.openxmlformats.org/officeDocument/2006/relationships/image" Target="../media/image55.wmf"/><Relationship Id="rId37" Type="http://schemas.openxmlformats.org/officeDocument/2006/relationships/oleObject" Target="../embeddings/oleObject49.bin"/><Relationship Id="rId40" Type="http://schemas.openxmlformats.org/officeDocument/2006/relationships/image" Target="../media/image59.wmf"/><Relationship Id="rId45" Type="http://schemas.openxmlformats.org/officeDocument/2006/relationships/oleObject" Target="../embeddings/oleObject52.bin"/><Relationship Id="rId5" Type="http://schemas.openxmlformats.org/officeDocument/2006/relationships/oleObject" Target="../embeddings/oleObject33.bin"/><Relationship Id="rId15" Type="http://schemas.openxmlformats.org/officeDocument/2006/relationships/oleObject" Target="../embeddings/oleObject38.bin"/><Relationship Id="rId23" Type="http://schemas.openxmlformats.org/officeDocument/2006/relationships/oleObject" Target="../embeddings/oleObject42.bin"/><Relationship Id="rId28" Type="http://schemas.openxmlformats.org/officeDocument/2006/relationships/image" Target="../media/image53.wmf"/><Relationship Id="rId36" Type="http://schemas.openxmlformats.org/officeDocument/2006/relationships/image" Target="../media/image57.wmf"/><Relationship Id="rId10" Type="http://schemas.openxmlformats.org/officeDocument/2006/relationships/image" Target="../media/image44.wmf"/><Relationship Id="rId19" Type="http://schemas.openxmlformats.org/officeDocument/2006/relationships/oleObject" Target="../embeddings/oleObject40.bin"/><Relationship Id="rId31" Type="http://schemas.openxmlformats.org/officeDocument/2006/relationships/oleObject" Target="../embeddings/oleObject46.bin"/><Relationship Id="rId44" Type="http://schemas.openxmlformats.org/officeDocument/2006/relationships/image" Target="../media/image60.wmf"/><Relationship Id="rId4" Type="http://schemas.openxmlformats.org/officeDocument/2006/relationships/image" Target="../media/image41.wmf"/><Relationship Id="rId9" Type="http://schemas.openxmlformats.org/officeDocument/2006/relationships/oleObject" Target="../embeddings/oleObject35.bin"/><Relationship Id="rId14" Type="http://schemas.openxmlformats.org/officeDocument/2006/relationships/image" Target="../media/image46.wmf"/><Relationship Id="rId22" Type="http://schemas.openxmlformats.org/officeDocument/2006/relationships/image" Target="../media/image50.wmf"/><Relationship Id="rId27" Type="http://schemas.openxmlformats.org/officeDocument/2006/relationships/oleObject" Target="../embeddings/oleObject44.bin"/><Relationship Id="rId30" Type="http://schemas.openxmlformats.org/officeDocument/2006/relationships/image" Target="../media/image54.wmf"/><Relationship Id="rId35" Type="http://schemas.openxmlformats.org/officeDocument/2006/relationships/oleObject" Target="../embeddings/oleObject48.bin"/><Relationship Id="rId43" Type="http://schemas.openxmlformats.org/officeDocument/2006/relationships/oleObject" Target="../embeddings/oleObject51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13" Type="http://schemas.openxmlformats.org/officeDocument/2006/relationships/oleObject" Target="../embeddings/oleObject58.bin"/><Relationship Id="rId18" Type="http://schemas.openxmlformats.org/officeDocument/2006/relationships/image" Target="../media/image69.wmf"/><Relationship Id="rId26" Type="http://schemas.openxmlformats.org/officeDocument/2006/relationships/image" Target="../media/image73.wmf"/><Relationship Id="rId3" Type="http://schemas.openxmlformats.org/officeDocument/2006/relationships/oleObject" Target="../embeddings/oleObject53.bin"/><Relationship Id="rId21" Type="http://schemas.openxmlformats.org/officeDocument/2006/relationships/oleObject" Target="../embeddings/oleObject62.bin"/><Relationship Id="rId34" Type="http://schemas.openxmlformats.org/officeDocument/2006/relationships/image" Target="../media/image77.wmf"/><Relationship Id="rId7" Type="http://schemas.openxmlformats.org/officeDocument/2006/relationships/oleObject" Target="../embeddings/oleObject55.bin"/><Relationship Id="rId12" Type="http://schemas.openxmlformats.org/officeDocument/2006/relationships/image" Target="../media/image66.wmf"/><Relationship Id="rId17" Type="http://schemas.openxmlformats.org/officeDocument/2006/relationships/oleObject" Target="../embeddings/oleObject60.bin"/><Relationship Id="rId25" Type="http://schemas.openxmlformats.org/officeDocument/2006/relationships/oleObject" Target="../embeddings/oleObject64.bin"/><Relationship Id="rId33" Type="http://schemas.openxmlformats.org/officeDocument/2006/relationships/oleObject" Target="../embeddings/oleObject68.bin"/><Relationship Id="rId38" Type="http://schemas.openxmlformats.org/officeDocument/2006/relationships/image" Target="../media/image79.wmf"/><Relationship Id="rId2" Type="http://schemas.openxmlformats.org/officeDocument/2006/relationships/image" Target="../media/image62.png"/><Relationship Id="rId16" Type="http://schemas.openxmlformats.org/officeDocument/2006/relationships/image" Target="../media/image68.wmf"/><Relationship Id="rId20" Type="http://schemas.openxmlformats.org/officeDocument/2006/relationships/image" Target="../media/image70.wmf"/><Relationship Id="rId29" Type="http://schemas.openxmlformats.org/officeDocument/2006/relationships/oleObject" Target="../embeddings/oleObject66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wmf"/><Relationship Id="rId11" Type="http://schemas.openxmlformats.org/officeDocument/2006/relationships/oleObject" Target="../embeddings/oleObject57.bin"/><Relationship Id="rId24" Type="http://schemas.openxmlformats.org/officeDocument/2006/relationships/image" Target="../media/image72.wmf"/><Relationship Id="rId32" Type="http://schemas.openxmlformats.org/officeDocument/2006/relationships/image" Target="../media/image76.wmf"/><Relationship Id="rId37" Type="http://schemas.openxmlformats.org/officeDocument/2006/relationships/oleObject" Target="../embeddings/oleObject70.bin"/><Relationship Id="rId5" Type="http://schemas.openxmlformats.org/officeDocument/2006/relationships/oleObject" Target="../embeddings/oleObject54.bin"/><Relationship Id="rId15" Type="http://schemas.openxmlformats.org/officeDocument/2006/relationships/oleObject" Target="../embeddings/oleObject59.bin"/><Relationship Id="rId23" Type="http://schemas.openxmlformats.org/officeDocument/2006/relationships/oleObject" Target="../embeddings/oleObject63.bin"/><Relationship Id="rId28" Type="http://schemas.openxmlformats.org/officeDocument/2006/relationships/image" Target="../media/image74.wmf"/><Relationship Id="rId36" Type="http://schemas.openxmlformats.org/officeDocument/2006/relationships/image" Target="../media/image78.wmf"/><Relationship Id="rId10" Type="http://schemas.openxmlformats.org/officeDocument/2006/relationships/image" Target="../media/image65.wmf"/><Relationship Id="rId19" Type="http://schemas.openxmlformats.org/officeDocument/2006/relationships/oleObject" Target="../embeddings/oleObject61.bin"/><Relationship Id="rId31" Type="http://schemas.openxmlformats.org/officeDocument/2006/relationships/oleObject" Target="../embeddings/oleObject67.bin"/><Relationship Id="rId4" Type="http://schemas.openxmlformats.org/officeDocument/2006/relationships/image" Target="../media/image62.wmf"/><Relationship Id="rId9" Type="http://schemas.openxmlformats.org/officeDocument/2006/relationships/oleObject" Target="../embeddings/oleObject56.bin"/><Relationship Id="rId14" Type="http://schemas.openxmlformats.org/officeDocument/2006/relationships/image" Target="../media/image67.wmf"/><Relationship Id="rId22" Type="http://schemas.openxmlformats.org/officeDocument/2006/relationships/image" Target="../media/image71.wmf"/><Relationship Id="rId27" Type="http://schemas.openxmlformats.org/officeDocument/2006/relationships/oleObject" Target="../embeddings/oleObject65.bin"/><Relationship Id="rId30" Type="http://schemas.openxmlformats.org/officeDocument/2006/relationships/image" Target="../media/image75.wmf"/><Relationship Id="rId35" Type="http://schemas.openxmlformats.org/officeDocument/2006/relationships/oleObject" Target="../embeddings/oleObject69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4.bin"/><Relationship Id="rId13" Type="http://schemas.openxmlformats.org/officeDocument/2006/relationships/image" Target="../media/image84.wmf"/><Relationship Id="rId18" Type="http://schemas.openxmlformats.org/officeDocument/2006/relationships/oleObject" Target="../embeddings/oleObject79.bin"/><Relationship Id="rId3" Type="http://schemas.openxmlformats.org/officeDocument/2006/relationships/image" Target="../media/image80.wmf"/><Relationship Id="rId7" Type="http://schemas.openxmlformats.org/officeDocument/2006/relationships/image" Target="../media/image81.wmf"/><Relationship Id="rId12" Type="http://schemas.openxmlformats.org/officeDocument/2006/relationships/oleObject" Target="../embeddings/oleObject76.bin"/><Relationship Id="rId17" Type="http://schemas.openxmlformats.org/officeDocument/2006/relationships/image" Target="../media/image86.wmf"/><Relationship Id="rId2" Type="http://schemas.openxmlformats.org/officeDocument/2006/relationships/oleObject" Target="../embeddings/oleObject71.bin"/><Relationship Id="rId16" Type="http://schemas.openxmlformats.org/officeDocument/2006/relationships/oleObject" Target="../embeddings/oleObject78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73.bin"/><Relationship Id="rId11" Type="http://schemas.openxmlformats.org/officeDocument/2006/relationships/image" Target="../media/image83.wmf"/><Relationship Id="rId5" Type="http://schemas.openxmlformats.org/officeDocument/2006/relationships/image" Target="../media/image63.wmf"/><Relationship Id="rId15" Type="http://schemas.openxmlformats.org/officeDocument/2006/relationships/image" Target="../media/image85.wmf"/><Relationship Id="rId10" Type="http://schemas.openxmlformats.org/officeDocument/2006/relationships/oleObject" Target="../embeddings/oleObject75.bin"/><Relationship Id="rId19" Type="http://schemas.openxmlformats.org/officeDocument/2006/relationships/image" Target="../media/image87.wmf"/><Relationship Id="rId4" Type="http://schemas.openxmlformats.org/officeDocument/2006/relationships/oleObject" Target="../embeddings/oleObject72.bin"/><Relationship Id="rId9" Type="http://schemas.openxmlformats.org/officeDocument/2006/relationships/image" Target="../media/image82.wmf"/><Relationship Id="rId14" Type="http://schemas.openxmlformats.org/officeDocument/2006/relationships/oleObject" Target="../embeddings/oleObject77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3.bin"/><Relationship Id="rId13" Type="http://schemas.openxmlformats.org/officeDocument/2006/relationships/image" Target="../media/image91.wmf"/><Relationship Id="rId3" Type="http://schemas.openxmlformats.org/officeDocument/2006/relationships/image" Target="../media/image80.wmf"/><Relationship Id="rId7" Type="http://schemas.openxmlformats.org/officeDocument/2006/relationships/image" Target="../media/image89.wmf"/><Relationship Id="rId12" Type="http://schemas.openxmlformats.org/officeDocument/2006/relationships/oleObject" Target="../embeddings/oleObject85.bin"/><Relationship Id="rId17" Type="http://schemas.openxmlformats.org/officeDocument/2006/relationships/image" Target="../media/image93.wmf"/><Relationship Id="rId2" Type="http://schemas.openxmlformats.org/officeDocument/2006/relationships/oleObject" Target="../embeddings/oleObject80.bin"/><Relationship Id="rId16" Type="http://schemas.openxmlformats.org/officeDocument/2006/relationships/oleObject" Target="../embeddings/oleObject87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82.bin"/><Relationship Id="rId11" Type="http://schemas.openxmlformats.org/officeDocument/2006/relationships/image" Target="../media/image87.wmf"/><Relationship Id="rId5" Type="http://schemas.openxmlformats.org/officeDocument/2006/relationships/image" Target="../media/image88.wmf"/><Relationship Id="rId15" Type="http://schemas.openxmlformats.org/officeDocument/2006/relationships/image" Target="../media/image92.wmf"/><Relationship Id="rId10" Type="http://schemas.openxmlformats.org/officeDocument/2006/relationships/oleObject" Target="../embeddings/oleObject84.bin"/><Relationship Id="rId4" Type="http://schemas.openxmlformats.org/officeDocument/2006/relationships/oleObject" Target="../embeddings/oleObject81.bin"/><Relationship Id="rId9" Type="http://schemas.openxmlformats.org/officeDocument/2006/relationships/image" Target="../media/image90.wmf"/><Relationship Id="rId14" Type="http://schemas.openxmlformats.org/officeDocument/2006/relationships/oleObject" Target="../embeddings/oleObject86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7" Type="http://schemas.openxmlformats.org/officeDocument/2006/relationships/image" Target="../media/image14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15.wmf"/><Relationship Id="rId7" Type="http://schemas.openxmlformats.org/officeDocument/2006/relationships/image" Target="../media/image17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6.w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18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customXml" Target="../ink/ink1.xml"/><Relationship Id="rId3" Type="http://schemas.openxmlformats.org/officeDocument/2006/relationships/oleObject" Target="../embeddings/oleObject9.bin"/><Relationship Id="rId7" Type="http://schemas.openxmlformats.org/officeDocument/2006/relationships/image" Target="../media/image21.png"/><Relationship Id="rId12" Type="http://schemas.openxmlformats.org/officeDocument/2006/relationships/image" Target="../media/image2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21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oleObject" Target="../embeddings/oleObject13.bin"/><Relationship Id="rId7" Type="http://schemas.openxmlformats.org/officeDocument/2006/relationships/customXml" Target="../ink/ink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28.png"/><Relationship Id="rId5" Type="http://schemas.openxmlformats.org/officeDocument/2006/relationships/customXml" Target="../ink/ink2.xml"/><Relationship Id="rId10" Type="http://schemas.openxmlformats.org/officeDocument/2006/relationships/customXml" Target="../ink/ink4.xml"/><Relationship Id="rId4" Type="http://schemas.openxmlformats.org/officeDocument/2006/relationships/image" Target="../media/image23.wmf"/><Relationship Id="rId9" Type="http://schemas.openxmlformats.org/officeDocument/2006/relationships/oleObject" Target="../embeddings/oleObject14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13" Type="http://schemas.openxmlformats.org/officeDocument/2006/relationships/oleObject" Target="../embeddings/oleObject14.bin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2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wmf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6.bin"/><Relationship Id="rId15" Type="http://schemas.openxmlformats.org/officeDocument/2006/relationships/image" Target="../media/image29.png"/><Relationship Id="rId10" Type="http://schemas.openxmlformats.org/officeDocument/2006/relationships/image" Target="../media/image27.wmf"/><Relationship Id="rId4" Type="http://schemas.openxmlformats.org/officeDocument/2006/relationships/image" Target="../media/image24.wmf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2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44057D0-452B-43AC-B51D-CCC071FFB5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5014" y="1675145"/>
            <a:ext cx="3676650" cy="20288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3C4D6F-3C55-4A3B-8DAB-FA108DAC5B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638" y="4471066"/>
            <a:ext cx="2857500" cy="22383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2953E0D-2BC3-4EE1-9C26-AA73305061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0197" y="4737279"/>
            <a:ext cx="4241463" cy="207275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12B7FDF-60AC-4E79-A71D-E59779BCE0EE}"/>
              </a:ext>
            </a:extLst>
          </p:cNvPr>
          <p:cNvSpPr txBox="1"/>
          <p:nvPr/>
        </p:nvSpPr>
        <p:spPr>
          <a:xfrm>
            <a:off x="3956688" y="213767"/>
            <a:ext cx="42786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/>
              <a:t>What are Capacitors?</a:t>
            </a:r>
            <a:endParaRPr lang="en-US" sz="2000" b="1" u="sng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D42D3C-5C41-4F93-8B47-2D7F3554A2F3}"/>
              </a:ext>
            </a:extLst>
          </p:cNvPr>
          <p:cNvSpPr txBox="1"/>
          <p:nvPr/>
        </p:nvSpPr>
        <p:spPr>
          <a:xfrm flipH="1">
            <a:off x="546053" y="3968978"/>
            <a:ext cx="24009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rgbClr val="00B050"/>
                </a:solidFill>
              </a:rPr>
              <a:t>Cameras (Flash)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3F90A0-B7F4-4DE4-A201-44761924159A}"/>
              </a:ext>
            </a:extLst>
          </p:cNvPr>
          <p:cNvSpPr txBox="1"/>
          <p:nvPr/>
        </p:nvSpPr>
        <p:spPr>
          <a:xfrm flipH="1">
            <a:off x="8618759" y="4313127"/>
            <a:ext cx="23043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rgbClr val="0070C0"/>
                </a:solidFill>
              </a:rPr>
              <a:t>Electric Vehicles: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8F9EDA8-022D-4464-8BEC-91C3FBA9941B}"/>
              </a:ext>
            </a:extLst>
          </p:cNvPr>
          <p:cNvSpPr txBox="1"/>
          <p:nvPr/>
        </p:nvSpPr>
        <p:spPr>
          <a:xfrm flipH="1">
            <a:off x="9377280" y="1218699"/>
            <a:ext cx="19433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Defibrilators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B213D8D-3E43-48E0-9062-036C77DAA474}"/>
              </a:ext>
            </a:extLst>
          </p:cNvPr>
          <p:cNvSpPr txBox="1"/>
          <p:nvPr/>
        </p:nvSpPr>
        <p:spPr>
          <a:xfrm>
            <a:off x="197261" y="1030793"/>
            <a:ext cx="42786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Capacitors are electrical devices used to (among other things):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29C0C88-379C-4586-84FC-66CA43AD5FC3}"/>
              </a:ext>
            </a:extLst>
          </p:cNvPr>
          <p:cNvSpPr txBox="1"/>
          <p:nvPr/>
        </p:nvSpPr>
        <p:spPr>
          <a:xfrm>
            <a:off x="197261" y="2013660"/>
            <a:ext cx="4384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Store charge and electric potential energy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4AD2F9A-E194-47F2-929B-BAAE91C7E8E7}"/>
              </a:ext>
            </a:extLst>
          </p:cNvPr>
          <p:cNvSpPr txBox="1"/>
          <p:nvPr/>
        </p:nvSpPr>
        <p:spPr>
          <a:xfrm>
            <a:off x="171919" y="2545563"/>
            <a:ext cx="3058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Deliver that energy in order to</a:t>
            </a:r>
          </a:p>
          <a:p>
            <a:r>
              <a:rPr lang="en-US"/>
              <a:t>(among other things):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E05B1E93-077C-4135-A3D1-97A85709978D}"/>
              </a:ext>
            </a:extLst>
          </p:cNvPr>
          <p:cNvCxnSpPr>
            <a:cxnSpLocks/>
          </p:cNvCxnSpPr>
          <p:nvPr/>
        </p:nvCxnSpPr>
        <p:spPr>
          <a:xfrm flipH="1">
            <a:off x="2526384" y="2919717"/>
            <a:ext cx="330287" cy="139341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6CE723A-01E8-4AF4-8F6B-ED66299B8F66}"/>
              </a:ext>
            </a:extLst>
          </p:cNvPr>
          <p:cNvCxnSpPr>
            <a:cxnSpLocks/>
          </p:cNvCxnSpPr>
          <p:nvPr/>
        </p:nvCxnSpPr>
        <p:spPr>
          <a:xfrm flipV="1">
            <a:off x="2856671" y="2419741"/>
            <a:ext cx="5245611" cy="4994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542E0AF-9E76-4EBC-AE0D-84CB1C739788}"/>
              </a:ext>
            </a:extLst>
          </p:cNvPr>
          <p:cNvCxnSpPr>
            <a:cxnSpLocks/>
          </p:cNvCxnSpPr>
          <p:nvPr/>
        </p:nvCxnSpPr>
        <p:spPr>
          <a:xfrm>
            <a:off x="2856671" y="2919148"/>
            <a:ext cx="5245611" cy="2071689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C8FBF8A-8480-415E-96BC-6BD24108BA83}"/>
              </a:ext>
            </a:extLst>
          </p:cNvPr>
          <p:cNvSpPr txBox="1"/>
          <p:nvPr/>
        </p:nvSpPr>
        <p:spPr>
          <a:xfrm>
            <a:off x="5317281" y="1843017"/>
            <a:ext cx="1948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simply deliver a current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061154B-C319-45A6-BFF1-6776DE6DDA2B}"/>
              </a:ext>
            </a:extLst>
          </p:cNvPr>
          <p:cNvSpPr txBox="1"/>
          <p:nvPr/>
        </p:nvSpPr>
        <p:spPr>
          <a:xfrm>
            <a:off x="2668424" y="3616422"/>
            <a:ext cx="1399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B050"/>
                </a:solidFill>
              </a:rPr>
              <a:t>Give off light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CAE6683-2307-420B-ABDD-F1FDAF231417}"/>
              </a:ext>
            </a:extLst>
          </p:cNvPr>
          <p:cNvSpPr txBox="1"/>
          <p:nvPr/>
        </p:nvSpPr>
        <p:spPr>
          <a:xfrm>
            <a:off x="5479714" y="3643549"/>
            <a:ext cx="1948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70C0"/>
                </a:solidFill>
              </a:rPr>
              <a:t>drive a motor</a:t>
            </a:r>
          </a:p>
        </p:txBody>
      </p:sp>
    </p:spTree>
    <p:extLst>
      <p:ext uri="{BB962C8B-B14F-4D97-AF65-F5344CB8AC3E}">
        <p14:creationId xmlns:p14="http://schemas.microsoft.com/office/powerpoint/2010/main" val="619003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3" grpId="0"/>
      <p:bldP spid="24" grpId="0"/>
      <p:bldP spid="26" grpId="0"/>
      <p:bldP spid="27" grpId="0"/>
      <p:bldP spid="12" grpId="0"/>
      <p:bldP spid="25" grpId="0"/>
      <p:bldP spid="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extBox 196">
            <a:extLst>
              <a:ext uri="{FF2B5EF4-FFF2-40B4-BE49-F238E27FC236}">
                <a16:creationId xmlns:a16="http://schemas.microsoft.com/office/drawing/2014/main" id="{99687FAF-54F4-4CC6-83B2-E9E527CD32A8}"/>
              </a:ext>
            </a:extLst>
          </p:cNvPr>
          <p:cNvSpPr txBox="1"/>
          <p:nvPr/>
        </p:nvSpPr>
        <p:spPr>
          <a:xfrm>
            <a:off x="825836" y="1149159"/>
            <a:ext cx="2991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So what is our capacitance?</a:t>
            </a:r>
          </a:p>
        </p:txBody>
      </p:sp>
      <p:graphicFrame>
        <p:nvGraphicFramePr>
          <p:cNvPr id="104" name="Object 103">
            <a:extLst>
              <a:ext uri="{FF2B5EF4-FFF2-40B4-BE49-F238E27FC236}">
                <a16:creationId xmlns:a16="http://schemas.microsoft.com/office/drawing/2014/main" id="{8759C53A-0101-4DE3-863E-1FA7E353A44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0526" y="1907561"/>
          <a:ext cx="4790416" cy="413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3" imgW="2187000" imgH="1958400" progId="Paint.Picture">
                  <p:embed/>
                </p:oleObj>
              </mc:Choice>
              <mc:Fallback>
                <p:oleObj name="Bitmap Image" r:id="rId3" imgW="2187000" imgH="1958400" progId="Paint.Picture">
                  <p:embed/>
                  <p:pic>
                    <p:nvPicPr>
                      <p:cNvPr id="104" name="Object 103">
                        <a:extLst>
                          <a:ext uri="{FF2B5EF4-FFF2-40B4-BE49-F238E27FC236}">
                            <a16:creationId xmlns:a16="http://schemas.microsoft.com/office/drawing/2014/main" id="{8759C53A-0101-4DE3-863E-1FA7E353A44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526" y="1907561"/>
                        <a:ext cx="4790416" cy="41375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6" name="TextBox 135">
            <a:extLst>
              <a:ext uri="{FF2B5EF4-FFF2-40B4-BE49-F238E27FC236}">
                <a16:creationId xmlns:a16="http://schemas.microsoft.com/office/drawing/2014/main" id="{86C407DB-9B92-4278-810C-50478C4153F1}"/>
              </a:ext>
            </a:extLst>
          </p:cNvPr>
          <p:cNvSpPr txBox="1"/>
          <p:nvPr/>
        </p:nvSpPr>
        <p:spPr>
          <a:xfrm>
            <a:off x="4318735" y="2531063"/>
            <a:ext cx="739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+Q</a:t>
            </a:r>
            <a:endParaRPr lang="en-US"/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AFB73FA-7558-442D-A680-58E9985902BE}"/>
              </a:ext>
            </a:extLst>
          </p:cNvPr>
          <p:cNvSpPr txBox="1"/>
          <p:nvPr/>
        </p:nvSpPr>
        <p:spPr>
          <a:xfrm>
            <a:off x="4279505" y="4639506"/>
            <a:ext cx="739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-Q</a:t>
            </a:r>
            <a:endParaRPr lang="en-US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D8401F8E-9D3F-4554-B6F2-948F25ADC58F}"/>
              </a:ext>
            </a:extLst>
          </p:cNvPr>
          <p:cNvSpPr/>
          <p:nvPr/>
        </p:nvSpPr>
        <p:spPr>
          <a:xfrm>
            <a:off x="2053484" y="2629724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DD4DAE2C-1B07-4CD1-9997-A070CE40B694}"/>
              </a:ext>
            </a:extLst>
          </p:cNvPr>
          <p:cNvSpPr/>
          <p:nvPr/>
        </p:nvSpPr>
        <p:spPr>
          <a:xfrm>
            <a:off x="3112745" y="2639150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2A85E946-DE39-4FAE-8D50-58A9687A1A0D}"/>
              </a:ext>
            </a:extLst>
          </p:cNvPr>
          <p:cNvSpPr/>
          <p:nvPr/>
        </p:nvSpPr>
        <p:spPr>
          <a:xfrm>
            <a:off x="948924" y="2629723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FCC1214F-23CE-4E0A-B9E7-7D2A8F56676F}"/>
              </a:ext>
            </a:extLst>
          </p:cNvPr>
          <p:cNvSpPr/>
          <p:nvPr/>
        </p:nvSpPr>
        <p:spPr>
          <a:xfrm>
            <a:off x="2072059" y="4836013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BA151430-788A-4F3C-BC5A-EC3A13A75B4A}"/>
              </a:ext>
            </a:extLst>
          </p:cNvPr>
          <p:cNvSpPr/>
          <p:nvPr/>
        </p:nvSpPr>
        <p:spPr>
          <a:xfrm>
            <a:off x="3119021" y="4847212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0A477A83-F45E-4FA1-B02B-D6CB172F99AB}"/>
              </a:ext>
            </a:extLst>
          </p:cNvPr>
          <p:cNvSpPr/>
          <p:nvPr/>
        </p:nvSpPr>
        <p:spPr>
          <a:xfrm>
            <a:off x="979830" y="4860891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146" name="Left Brace 145">
            <a:extLst>
              <a:ext uri="{FF2B5EF4-FFF2-40B4-BE49-F238E27FC236}">
                <a16:creationId xmlns:a16="http://schemas.microsoft.com/office/drawing/2014/main" id="{487AF15C-5154-4443-8CA4-F9407111ACFD}"/>
              </a:ext>
            </a:extLst>
          </p:cNvPr>
          <p:cNvSpPr/>
          <p:nvPr/>
        </p:nvSpPr>
        <p:spPr>
          <a:xfrm>
            <a:off x="451037" y="2913457"/>
            <a:ext cx="198205" cy="185108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F476C997-FCAF-4C3A-A3FA-8156B80C2F9C}"/>
              </a:ext>
            </a:extLst>
          </p:cNvPr>
          <p:cNvSpPr txBox="1"/>
          <p:nvPr/>
        </p:nvSpPr>
        <p:spPr>
          <a:xfrm>
            <a:off x="175084" y="3645907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ECE020-0779-46EF-8895-895F91E6CBD1}"/>
              </a:ext>
            </a:extLst>
          </p:cNvPr>
          <p:cNvSpPr/>
          <p:nvPr/>
        </p:nvSpPr>
        <p:spPr>
          <a:xfrm>
            <a:off x="908572" y="2947115"/>
            <a:ext cx="3293777" cy="7676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 - - - - - - - - - - - - - - - - - - - - - - -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F8ACAE4C-7ED0-463F-B953-95BC77C83BE2}"/>
              </a:ext>
            </a:extLst>
          </p:cNvPr>
          <p:cNvSpPr/>
          <p:nvPr/>
        </p:nvSpPr>
        <p:spPr>
          <a:xfrm>
            <a:off x="850614" y="4740187"/>
            <a:ext cx="3428891" cy="8740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+ + + + + + + + + + + + + + + + + +</a:t>
            </a:r>
          </a:p>
        </p:txBody>
      </p:sp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15D80E1E-2B8C-4B0E-881A-63D03EE707DF}"/>
              </a:ext>
            </a:extLst>
          </p:cNvPr>
          <p:cNvCxnSpPr>
            <a:cxnSpLocks/>
          </p:cNvCxnSpPr>
          <p:nvPr/>
        </p:nvCxnSpPr>
        <p:spPr>
          <a:xfrm flipH="1">
            <a:off x="1212657" y="3004900"/>
            <a:ext cx="32404" cy="1715312"/>
          </a:xfrm>
          <a:prstGeom prst="straightConnector1">
            <a:avLst/>
          </a:prstGeom>
          <a:ln w="317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7122A569-F6E4-4790-BAFB-DDF40F3523A2}"/>
              </a:ext>
            </a:extLst>
          </p:cNvPr>
          <p:cNvCxnSpPr>
            <a:cxnSpLocks/>
          </p:cNvCxnSpPr>
          <p:nvPr/>
        </p:nvCxnSpPr>
        <p:spPr>
          <a:xfrm flipH="1">
            <a:off x="2321576" y="3019367"/>
            <a:ext cx="32404" cy="1715312"/>
          </a:xfrm>
          <a:prstGeom prst="straightConnector1">
            <a:avLst/>
          </a:prstGeom>
          <a:ln w="317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Arrow Connector 201">
            <a:extLst>
              <a:ext uri="{FF2B5EF4-FFF2-40B4-BE49-F238E27FC236}">
                <a16:creationId xmlns:a16="http://schemas.microsoft.com/office/drawing/2014/main" id="{952A2D80-1FD6-4B13-8ED2-FF503E80FAC1}"/>
              </a:ext>
            </a:extLst>
          </p:cNvPr>
          <p:cNvCxnSpPr>
            <a:cxnSpLocks/>
          </p:cNvCxnSpPr>
          <p:nvPr/>
        </p:nvCxnSpPr>
        <p:spPr>
          <a:xfrm flipH="1">
            <a:off x="3520876" y="3040210"/>
            <a:ext cx="32404" cy="1715312"/>
          </a:xfrm>
          <a:prstGeom prst="straightConnector1">
            <a:avLst/>
          </a:prstGeom>
          <a:ln w="317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TextBox 202">
            <a:extLst>
              <a:ext uri="{FF2B5EF4-FFF2-40B4-BE49-F238E27FC236}">
                <a16:creationId xmlns:a16="http://schemas.microsoft.com/office/drawing/2014/main" id="{91694A6D-BEC2-44D5-9781-9A17B8364DB4}"/>
              </a:ext>
            </a:extLst>
          </p:cNvPr>
          <p:cNvSpPr txBox="1"/>
          <p:nvPr/>
        </p:nvSpPr>
        <p:spPr>
          <a:xfrm>
            <a:off x="3707553" y="3548420"/>
            <a:ext cx="417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7030A0"/>
                </a:solidFill>
              </a:rPr>
              <a:t>E</a:t>
            </a:r>
            <a:r>
              <a:rPr lang="en-US" sz="2400" baseline="-25000">
                <a:solidFill>
                  <a:srgbClr val="7030A0"/>
                </a:solidFill>
              </a:rPr>
              <a:t>c</a:t>
            </a:r>
            <a:endParaRPr lang="en-US" sz="2400">
              <a:solidFill>
                <a:srgbClr val="7030A0"/>
              </a:solidFill>
            </a:endParaRP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6E45CCDC-298D-4817-A65E-6709F3A4C740}"/>
              </a:ext>
            </a:extLst>
          </p:cNvPr>
          <p:cNvCxnSpPr>
            <a:cxnSpLocks/>
          </p:cNvCxnSpPr>
          <p:nvPr/>
        </p:nvCxnSpPr>
        <p:spPr>
          <a:xfrm flipH="1">
            <a:off x="1804577" y="2995037"/>
            <a:ext cx="32404" cy="1715312"/>
          </a:xfrm>
          <a:prstGeom prst="straightConnector1">
            <a:avLst/>
          </a:prstGeom>
          <a:ln w="317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042DFB02-57A6-4841-884E-4A0BD9B8A69E}"/>
              </a:ext>
            </a:extLst>
          </p:cNvPr>
          <p:cNvCxnSpPr>
            <a:cxnSpLocks/>
          </p:cNvCxnSpPr>
          <p:nvPr/>
        </p:nvCxnSpPr>
        <p:spPr>
          <a:xfrm flipH="1">
            <a:off x="2881092" y="3038939"/>
            <a:ext cx="32404" cy="1715312"/>
          </a:xfrm>
          <a:prstGeom prst="straightConnector1">
            <a:avLst/>
          </a:prstGeom>
          <a:ln w="317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D47F98F3-C956-4C3B-BD63-7C7B24CDE3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4518824"/>
              </p:ext>
            </p:extLst>
          </p:nvPr>
        </p:nvGraphicFramePr>
        <p:xfrm>
          <a:off x="5805537" y="1444415"/>
          <a:ext cx="885825" cy="67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571320" imgH="431640" progId="Equation.DSMT4">
                  <p:embed/>
                </p:oleObj>
              </mc:Choice>
              <mc:Fallback>
                <p:oleObj name="Equation" r:id="rId5" imgW="571320" imgH="431640" progId="Equation.DSMT4">
                  <p:embed/>
                  <p:pic>
                    <p:nvPicPr>
                      <p:cNvPr id="81" name="Object 80">
                        <a:extLst>
                          <a:ext uri="{FF2B5EF4-FFF2-40B4-BE49-F238E27FC236}">
                            <a16:creationId xmlns:a16="http://schemas.microsoft.com/office/drawing/2014/main" id="{7FF8874C-FFA3-4FD2-9C8C-9BB82F4606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805537" y="1444415"/>
                        <a:ext cx="885825" cy="674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>
            <a:extLst>
              <a:ext uri="{FF2B5EF4-FFF2-40B4-BE49-F238E27FC236}">
                <a16:creationId xmlns:a16="http://schemas.microsoft.com/office/drawing/2014/main" id="{570A6DE7-09CF-4281-BBB1-7F82CC6396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7503481"/>
              </p:ext>
            </p:extLst>
          </p:nvPr>
        </p:nvGraphicFramePr>
        <p:xfrm>
          <a:off x="7829550" y="1811514"/>
          <a:ext cx="1835150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180800" imgH="482400" progId="Equation.DSMT4">
                  <p:embed/>
                </p:oleObj>
              </mc:Choice>
              <mc:Fallback>
                <p:oleObj name="Equation" r:id="rId7" imgW="1180800" imgH="482400" progId="Equation.DSMT4">
                  <p:embed/>
                  <p:pic>
                    <p:nvPicPr>
                      <p:cNvPr id="82" name="Object 81">
                        <a:extLst>
                          <a:ext uri="{FF2B5EF4-FFF2-40B4-BE49-F238E27FC236}">
                            <a16:creationId xmlns:a16="http://schemas.microsoft.com/office/drawing/2014/main" id="{06286626-9A77-4881-B878-FDD501DBE3F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829550" y="1811514"/>
                        <a:ext cx="1835150" cy="750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79C73287-AC03-4D56-8535-C54561F5A9E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7382015"/>
              </p:ext>
            </p:extLst>
          </p:nvPr>
        </p:nvGraphicFramePr>
        <p:xfrm>
          <a:off x="8225573" y="2726921"/>
          <a:ext cx="1538288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990360" imgH="482400" progId="Equation.DSMT4">
                  <p:embed/>
                </p:oleObj>
              </mc:Choice>
              <mc:Fallback>
                <p:oleObj name="Equation" r:id="rId9" imgW="990360" imgH="482400" progId="Equation.DSMT4">
                  <p:embed/>
                  <p:pic>
                    <p:nvPicPr>
                      <p:cNvPr id="83" name="Object 82">
                        <a:extLst>
                          <a:ext uri="{FF2B5EF4-FFF2-40B4-BE49-F238E27FC236}">
                            <a16:creationId xmlns:a16="http://schemas.microsoft.com/office/drawing/2014/main" id="{3B025ADB-A5DC-41C4-965B-3EBD2E1380D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225573" y="2726921"/>
                        <a:ext cx="1538288" cy="749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5EE0AC98-8DA8-4383-86E6-9D9B9817DC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3551427"/>
              </p:ext>
            </p:extLst>
          </p:nvPr>
        </p:nvGraphicFramePr>
        <p:xfrm>
          <a:off x="8225573" y="3625390"/>
          <a:ext cx="1401762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901440" imgH="482400" progId="Equation.DSMT4">
                  <p:embed/>
                </p:oleObj>
              </mc:Choice>
              <mc:Fallback>
                <p:oleObj name="Equation" r:id="rId11" imgW="901440" imgH="482400" progId="Equation.DSMT4">
                  <p:embed/>
                  <p:pic>
                    <p:nvPicPr>
                      <p:cNvPr id="84" name="Object 83">
                        <a:extLst>
                          <a:ext uri="{FF2B5EF4-FFF2-40B4-BE49-F238E27FC236}">
                            <a16:creationId xmlns:a16="http://schemas.microsoft.com/office/drawing/2014/main" id="{82295B37-0EEC-4498-B52E-193B0B3FA1E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225573" y="3625390"/>
                        <a:ext cx="1401762" cy="749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>
            <a:extLst>
              <a:ext uri="{FF2B5EF4-FFF2-40B4-BE49-F238E27FC236}">
                <a16:creationId xmlns:a16="http://schemas.microsoft.com/office/drawing/2014/main" id="{D74CDCE2-4916-4798-94A9-005EF67B9A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0088750"/>
              </p:ext>
            </p:extLst>
          </p:nvPr>
        </p:nvGraphicFramePr>
        <p:xfrm>
          <a:off x="10029766" y="2009631"/>
          <a:ext cx="62865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406080" imgH="228600" progId="Equation.DSMT4">
                  <p:embed/>
                </p:oleObj>
              </mc:Choice>
              <mc:Fallback>
                <p:oleObj name="Equation" r:id="rId13" imgW="406080" imgH="228600" progId="Equation.DSMT4">
                  <p:embed/>
                  <p:pic>
                    <p:nvPicPr>
                      <p:cNvPr id="85" name="Object 84">
                        <a:extLst>
                          <a:ext uri="{FF2B5EF4-FFF2-40B4-BE49-F238E27FC236}">
                            <a16:creationId xmlns:a16="http://schemas.microsoft.com/office/drawing/2014/main" id="{B74225A4-C56B-40AD-9155-1E7A376EAC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0029766" y="2009631"/>
                        <a:ext cx="628650" cy="35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05D1614-BA9A-4636-A923-C1EA2260C604}"/>
              </a:ext>
            </a:extLst>
          </p:cNvPr>
          <p:cNvCxnSpPr>
            <a:cxnSpLocks/>
          </p:cNvCxnSpPr>
          <p:nvPr/>
        </p:nvCxnSpPr>
        <p:spPr>
          <a:xfrm>
            <a:off x="6795553" y="2050670"/>
            <a:ext cx="948503" cy="1368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13DE010-7F3A-4448-81D3-9F1A7C9C7B27}"/>
              </a:ext>
            </a:extLst>
          </p:cNvPr>
          <p:cNvCxnSpPr>
            <a:cxnSpLocks/>
          </p:cNvCxnSpPr>
          <p:nvPr/>
        </p:nvCxnSpPr>
        <p:spPr>
          <a:xfrm flipH="1">
            <a:off x="7289444" y="4010766"/>
            <a:ext cx="478632" cy="3969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Object 36">
            <a:extLst>
              <a:ext uri="{FF2B5EF4-FFF2-40B4-BE49-F238E27FC236}">
                <a16:creationId xmlns:a16="http://schemas.microsoft.com/office/drawing/2014/main" id="{630AABAB-1FF3-4F1D-9304-10B60F682F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9400275"/>
              </p:ext>
            </p:extLst>
          </p:nvPr>
        </p:nvGraphicFramePr>
        <p:xfrm>
          <a:off x="5794375" y="4605514"/>
          <a:ext cx="1419225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914400" imgH="622080" progId="Equation.DSMT4">
                  <p:embed/>
                </p:oleObj>
              </mc:Choice>
              <mc:Fallback>
                <p:oleObj name="Equation" r:id="rId15" imgW="914400" imgH="622080" progId="Equation.DSMT4">
                  <p:embed/>
                  <p:pic>
                    <p:nvPicPr>
                      <p:cNvPr id="106" name="Object 105">
                        <a:extLst>
                          <a:ext uri="{FF2B5EF4-FFF2-40B4-BE49-F238E27FC236}">
                            <a16:creationId xmlns:a16="http://schemas.microsoft.com/office/drawing/2014/main" id="{B164981E-6B33-43AE-8E79-FAD7249652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794375" y="4605514"/>
                        <a:ext cx="1419225" cy="971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>
            <a:extLst>
              <a:ext uri="{FF2B5EF4-FFF2-40B4-BE49-F238E27FC236}">
                <a16:creationId xmlns:a16="http://schemas.microsoft.com/office/drawing/2014/main" id="{7616EDCB-88AE-46EB-A64D-5D3C9655D3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079481"/>
              </p:ext>
            </p:extLst>
          </p:nvPr>
        </p:nvGraphicFramePr>
        <p:xfrm>
          <a:off x="7348683" y="4605514"/>
          <a:ext cx="1104900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711000" imgH="622080" progId="Equation.DSMT4">
                  <p:embed/>
                </p:oleObj>
              </mc:Choice>
              <mc:Fallback>
                <p:oleObj name="Equation" r:id="rId17" imgW="711000" imgH="622080" progId="Equation.DSMT4">
                  <p:embed/>
                  <p:pic>
                    <p:nvPicPr>
                      <p:cNvPr id="107" name="Object 106">
                        <a:extLst>
                          <a:ext uri="{FF2B5EF4-FFF2-40B4-BE49-F238E27FC236}">
                            <a16:creationId xmlns:a16="http://schemas.microsoft.com/office/drawing/2014/main" id="{E08865AB-0B3F-416D-AFD9-3BCC3C2CA9A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348683" y="4605514"/>
                        <a:ext cx="1104900" cy="971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>
            <a:extLst>
              <a:ext uri="{FF2B5EF4-FFF2-40B4-BE49-F238E27FC236}">
                <a16:creationId xmlns:a16="http://schemas.microsoft.com/office/drawing/2014/main" id="{73CF5FF4-3AC6-4BD7-9C96-8A2E7A10A1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2322061"/>
              </p:ext>
            </p:extLst>
          </p:nvPr>
        </p:nvGraphicFramePr>
        <p:xfrm>
          <a:off x="8588666" y="4610098"/>
          <a:ext cx="909637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583920" imgH="622080" progId="Equation.DSMT4">
                  <p:embed/>
                </p:oleObj>
              </mc:Choice>
              <mc:Fallback>
                <p:oleObj name="Equation" r:id="rId19" imgW="583920" imgH="622080" progId="Equation.DSMT4">
                  <p:embed/>
                  <p:pic>
                    <p:nvPicPr>
                      <p:cNvPr id="108" name="Object 107">
                        <a:extLst>
                          <a:ext uri="{FF2B5EF4-FFF2-40B4-BE49-F238E27FC236}">
                            <a16:creationId xmlns:a16="http://schemas.microsoft.com/office/drawing/2014/main" id="{2025FA0A-902F-41C1-ACB9-7D14C6825E5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8588666" y="4610098"/>
                        <a:ext cx="909637" cy="971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>
            <a:extLst>
              <a:ext uri="{FF2B5EF4-FFF2-40B4-BE49-F238E27FC236}">
                <a16:creationId xmlns:a16="http://schemas.microsoft.com/office/drawing/2014/main" id="{D9002719-4EDD-4C21-B082-AD0C34ADEA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6401635"/>
              </p:ext>
            </p:extLst>
          </p:nvPr>
        </p:nvGraphicFramePr>
        <p:xfrm>
          <a:off x="10800595" y="1880250"/>
          <a:ext cx="706437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1" imgW="457200" imgH="393480" progId="Equation.DSMT4">
                  <p:embed/>
                </p:oleObj>
              </mc:Choice>
              <mc:Fallback>
                <p:oleObj name="Equation" r:id="rId21" imgW="457200" imgH="393480" progId="Equation.DSMT4">
                  <p:embed/>
                  <p:pic>
                    <p:nvPicPr>
                      <p:cNvPr id="33" name="Object 32">
                        <a:extLst>
                          <a:ext uri="{FF2B5EF4-FFF2-40B4-BE49-F238E27FC236}">
                            <a16:creationId xmlns:a16="http://schemas.microsoft.com/office/drawing/2014/main" id="{D74CDCE2-4916-4798-94A9-005EF67B9A8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0800595" y="1880250"/>
                        <a:ext cx="706437" cy="614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>
            <a:extLst>
              <a:ext uri="{FF2B5EF4-FFF2-40B4-BE49-F238E27FC236}">
                <a16:creationId xmlns:a16="http://schemas.microsoft.com/office/drawing/2014/main" id="{22EF2CAE-4CFC-4462-A198-84DE997889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5189287"/>
              </p:ext>
            </p:extLst>
          </p:nvPr>
        </p:nvGraphicFramePr>
        <p:xfrm>
          <a:off x="5805537" y="5921259"/>
          <a:ext cx="3605213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3" imgW="2057400" imgH="393480" progId="Equation.DSMT4">
                  <p:embed/>
                </p:oleObj>
              </mc:Choice>
              <mc:Fallback>
                <p:oleObj name="Equation" r:id="rId23" imgW="2057400" imgH="393480" progId="Equation.DSMT4">
                  <p:embed/>
                  <p:pic>
                    <p:nvPicPr>
                      <p:cNvPr id="36" name="Object 35">
                        <a:extLst>
                          <a:ext uri="{FF2B5EF4-FFF2-40B4-BE49-F238E27FC236}">
                            <a16:creationId xmlns:a16="http://schemas.microsoft.com/office/drawing/2014/main" id="{1364444E-1374-4316-8CA5-5B31D8DC43B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5805537" y="5921259"/>
                        <a:ext cx="3605213" cy="68897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>
            <a:extLst>
              <a:ext uri="{FF2B5EF4-FFF2-40B4-BE49-F238E27FC236}">
                <a16:creationId xmlns:a16="http://schemas.microsoft.com/office/drawing/2014/main" id="{326C5306-050E-466D-A0C8-0160AFAE78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3536442"/>
              </p:ext>
            </p:extLst>
          </p:nvPr>
        </p:nvGraphicFramePr>
        <p:xfrm>
          <a:off x="9651062" y="4628737"/>
          <a:ext cx="830262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5" imgW="533160" imgH="393480" progId="Equation.DSMT4">
                  <p:embed/>
                </p:oleObj>
              </mc:Choice>
              <mc:Fallback>
                <p:oleObj name="Equation" r:id="rId25" imgW="533160" imgH="393480" progId="Equation.DSMT4">
                  <p:embed/>
                  <p:pic>
                    <p:nvPicPr>
                      <p:cNvPr id="39" name="Object 38">
                        <a:extLst>
                          <a:ext uri="{FF2B5EF4-FFF2-40B4-BE49-F238E27FC236}">
                            <a16:creationId xmlns:a16="http://schemas.microsoft.com/office/drawing/2014/main" id="{73CF5FF4-3AC6-4BD7-9C96-8A2E7A10A17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9651062" y="4628737"/>
                        <a:ext cx="830262" cy="614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A8F91FCC-9C8A-4EAF-88B3-DB4305023B98}"/>
              </a:ext>
            </a:extLst>
          </p:cNvPr>
          <p:cNvSpPr txBox="1"/>
          <p:nvPr/>
        </p:nvSpPr>
        <p:spPr>
          <a:xfrm>
            <a:off x="4031924" y="6064837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So we have:</a:t>
            </a:r>
          </a:p>
        </p:txBody>
      </p:sp>
      <p:sp>
        <p:nvSpPr>
          <p:cNvPr id="40" name="Title 1">
            <a:extLst>
              <a:ext uri="{FF2B5EF4-FFF2-40B4-BE49-F238E27FC236}">
                <a16:creationId xmlns:a16="http://schemas.microsoft.com/office/drawing/2014/main" id="{7521E826-1884-4572-85D0-9E55DD02660A}"/>
              </a:ext>
            </a:extLst>
          </p:cNvPr>
          <p:cNvSpPr txBox="1">
            <a:spLocks/>
          </p:cNvSpPr>
          <p:nvPr/>
        </p:nvSpPr>
        <p:spPr>
          <a:xfrm>
            <a:off x="444546" y="274326"/>
            <a:ext cx="11579712" cy="537059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>
                <a:latin typeface="+mn-lt"/>
              </a:rPr>
              <a:t>What’s the relationship between a cap’s charge and its potential difference? </a:t>
            </a:r>
            <a:endParaRPr lang="en-US" sz="3200" b="1" u="sng" dirty="0"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892695-665A-4716-BB7A-5A39E0150E04}"/>
              </a:ext>
            </a:extLst>
          </p:cNvPr>
          <p:cNvSpPr txBox="1"/>
          <p:nvPr/>
        </p:nvSpPr>
        <p:spPr>
          <a:xfrm>
            <a:off x="9627335" y="5850247"/>
            <a:ext cx="25098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Note C is intrinsic to the capacitor itself, independent of the battery!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457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2AC24-2FCC-4AA1-8BBD-41D0ABAB6B24}"/>
              </a:ext>
            </a:extLst>
          </p:cNvPr>
          <p:cNvSpPr txBox="1">
            <a:spLocks/>
          </p:cNvSpPr>
          <p:nvPr/>
        </p:nvSpPr>
        <p:spPr>
          <a:xfrm>
            <a:off x="2726608" y="144210"/>
            <a:ext cx="6577648" cy="512895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>
                <a:latin typeface="+mn-lt"/>
              </a:rPr>
              <a:t>How much Energy is stored in a Capacitor ?</a:t>
            </a:r>
            <a:endParaRPr lang="en-US" sz="3600" b="1" u="sng" dirty="0"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181795-F761-49EC-BF0F-01112CC1C136}"/>
              </a:ext>
            </a:extLst>
          </p:cNvPr>
          <p:cNvSpPr txBox="1"/>
          <p:nvPr/>
        </p:nvSpPr>
        <p:spPr>
          <a:xfrm>
            <a:off x="257059" y="704673"/>
            <a:ext cx="11705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The last (and really, most important) thing </a:t>
            </a:r>
            <a:r>
              <a:rPr lang="en-US" dirty="0"/>
              <a:t>we’re interested in working out is </a:t>
            </a:r>
            <a:r>
              <a:rPr lang="en-US"/>
              <a:t>the (potential) energy </a:t>
            </a:r>
            <a:r>
              <a:rPr lang="en-US" dirty="0"/>
              <a:t>stored in the capacitor</a:t>
            </a:r>
            <a:r>
              <a:rPr lang="en-US"/>
              <a:t>.</a:t>
            </a:r>
            <a:r>
              <a:rPr lang="en-US" sz="1600"/>
              <a:t>  </a:t>
            </a:r>
            <a:endParaRPr lang="en-US" sz="1600" dirty="0"/>
          </a:p>
        </p:txBody>
      </p:sp>
      <p:graphicFrame>
        <p:nvGraphicFramePr>
          <p:cNvPr id="25" name="Object 24">
            <a:extLst>
              <a:ext uri="{FF2B5EF4-FFF2-40B4-BE49-F238E27FC236}">
                <a16:creationId xmlns:a16="http://schemas.microsoft.com/office/drawing/2014/main" id="{1D1EF075-702B-497D-9B90-FD72A1D19E2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8452832"/>
              </p:ext>
            </p:extLst>
          </p:nvPr>
        </p:nvGraphicFramePr>
        <p:xfrm>
          <a:off x="5738762" y="1296706"/>
          <a:ext cx="5834062" cy="35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797280" imgH="228600" progId="Equation.DSMT4">
                  <p:embed/>
                </p:oleObj>
              </mc:Choice>
              <mc:Fallback>
                <p:oleObj name="Equation" r:id="rId3" imgW="3797280" imgH="228600" progId="Equation.DSMT4">
                  <p:embed/>
                  <p:pic>
                    <p:nvPicPr>
                      <p:cNvPr id="25" name="Object 24">
                        <a:extLst>
                          <a:ext uri="{FF2B5EF4-FFF2-40B4-BE49-F238E27FC236}">
                            <a16:creationId xmlns:a16="http://schemas.microsoft.com/office/drawing/2014/main" id="{1D1EF075-702B-497D-9B90-FD72A1D19E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738762" y="1296706"/>
                        <a:ext cx="5834062" cy="350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4C18A2E1-7C68-45E0-B100-592914D02BF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0072878"/>
              </p:ext>
            </p:extLst>
          </p:nvPr>
        </p:nvGraphicFramePr>
        <p:xfrm>
          <a:off x="6227363" y="2226071"/>
          <a:ext cx="2478087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587240" imgH="393480" progId="Equation.DSMT4">
                  <p:embed/>
                </p:oleObj>
              </mc:Choice>
              <mc:Fallback>
                <p:oleObj name="Equation" r:id="rId5" imgW="1587240" imgH="393480" progId="Equation.DSMT4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:a16="http://schemas.microsoft.com/office/drawing/2014/main" id="{4C18A2E1-7C68-45E0-B100-592914D02BF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27363" y="2226071"/>
                        <a:ext cx="2478087" cy="614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65E29416-2F5B-40B8-B283-CD6A500C2DD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7915164"/>
              </p:ext>
            </p:extLst>
          </p:nvPr>
        </p:nvGraphicFramePr>
        <p:xfrm>
          <a:off x="6183483" y="2940429"/>
          <a:ext cx="969962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622080" imgH="482400" progId="Equation.DSMT4">
                  <p:embed/>
                </p:oleObj>
              </mc:Choice>
              <mc:Fallback>
                <p:oleObj name="Equation" r:id="rId7" imgW="622080" imgH="482400" progId="Equation.DSMT4">
                  <p:embed/>
                  <p:pic>
                    <p:nvPicPr>
                      <p:cNvPr id="27" name="Object 26">
                        <a:extLst>
                          <a:ext uri="{FF2B5EF4-FFF2-40B4-BE49-F238E27FC236}">
                            <a16:creationId xmlns:a16="http://schemas.microsoft.com/office/drawing/2014/main" id="{65E29416-2F5B-40B8-B283-CD6A500C2DD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183483" y="2940429"/>
                        <a:ext cx="969962" cy="752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01F374D8-5150-4DE3-B574-F0D71EE1CC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4737924"/>
              </p:ext>
            </p:extLst>
          </p:nvPr>
        </p:nvGraphicFramePr>
        <p:xfrm>
          <a:off x="7277726" y="2910043"/>
          <a:ext cx="1603375" cy="83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028520" imgH="533160" progId="Equation.DSMT4">
                  <p:embed/>
                </p:oleObj>
              </mc:Choice>
              <mc:Fallback>
                <p:oleObj name="Equation" r:id="rId9" imgW="1028520" imgH="533160" progId="Equation.DSMT4">
                  <p:embed/>
                  <p:pic>
                    <p:nvPicPr>
                      <p:cNvPr id="28" name="Object 27">
                        <a:extLst>
                          <a:ext uri="{FF2B5EF4-FFF2-40B4-BE49-F238E27FC236}">
                            <a16:creationId xmlns:a16="http://schemas.microsoft.com/office/drawing/2014/main" id="{01F374D8-5150-4DE3-B574-F0D71EE1CC7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277726" y="2910043"/>
                        <a:ext cx="1603375" cy="831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>
            <a:extLst>
              <a:ext uri="{FF2B5EF4-FFF2-40B4-BE49-F238E27FC236}">
                <a16:creationId xmlns:a16="http://schemas.microsoft.com/office/drawing/2014/main" id="{9F332B9F-2935-4269-AB96-5A96D3EE73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3408231"/>
              </p:ext>
            </p:extLst>
          </p:nvPr>
        </p:nvGraphicFramePr>
        <p:xfrm>
          <a:off x="9403921" y="2989782"/>
          <a:ext cx="99060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660240" imgH="419040" progId="Equation.DSMT4">
                  <p:embed/>
                </p:oleObj>
              </mc:Choice>
              <mc:Fallback>
                <p:oleObj name="Equation" r:id="rId11" imgW="660240" imgH="419040" progId="Equation.DSMT4">
                  <p:embed/>
                  <p:pic>
                    <p:nvPicPr>
                      <p:cNvPr id="30" name="Object 29">
                        <a:extLst>
                          <a:ext uri="{FF2B5EF4-FFF2-40B4-BE49-F238E27FC236}">
                            <a16:creationId xmlns:a16="http://schemas.microsoft.com/office/drawing/2014/main" id="{9F332B9F-2935-4269-AB96-5A96D3EE738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9403921" y="2989782"/>
                        <a:ext cx="990600" cy="6286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2" name="Connector: Curved 31">
            <a:extLst>
              <a:ext uri="{FF2B5EF4-FFF2-40B4-BE49-F238E27FC236}">
                <a16:creationId xmlns:a16="http://schemas.microsoft.com/office/drawing/2014/main" id="{C7621790-869C-492B-A2CB-8D7A203B522A}"/>
              </a:ext>
            </a:extLst>
          </p:cNvPr>
          <p:cNvCxnSpPr>
            <a:cxnSpLocks/>
          </p:cNvCxnSpPr>
          <p:nvPr/>
        </p:nvCxnSpPr>
        <p:spPr>
          <a:xfrm rot="16200000" flipV="1">
            <a:off x="460676" y="4314151"/>
            <a:ext cx="455599" cy="260349"/>
          </a:xfrm>
          <a:prstGeom prst="curved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Object 32">
            <a:extLst>
              <a:ext uri="{FF2B5EF4-FFF2-40B4-BE49-F238E27FC236}">
                <a16:creationId xmlns:a16="http://schemas.microsoft.com/office/drawing/2014/main" id="{72AA8DA2-8930-4B16-8E10-A6DC2CEE5A9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2976712"/>
              </p:ext>
            </p:extLst>
          </p:nvPr>
        </p:nvGraphicFramePr>
        <p:xfrm>
          <a:off x="488950" y="5381625"/>
          <a:ext cx="990600" cy="31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723600" imgH="228600" progId="Equation.DSMT4">
                  <p:embed/>
                </p:oleObj>
              </mc:Choice>
              <mc:Fallback>
                <p:oleObj name="Equation" r:id="rId13" imgW="723600" imgH="228600" progId="Equation.DSMT4">
                  <p:embed/>
                  <p:pic>
                    <p:nvPicPr>
                      <p:cNvPr id="33" name="Object 32">
                        <a:extLst>
                          <a:ext uri="{FF2B5EF4-FFF2-40B4-BE49-F238E27FC236}">
                            <a16:creationId xmlns:a16="http://schemas.microsoft.com/office/drawing/2014/main" id="{72AA8DA2-8930-4B16-8E10-A6DC2CEE5A9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88950" y="5381625"/>
                        <a:ext cx="990600" cy="312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7" name="Connector: Curved 36">
            <a:extLst>
              <a:ext uri="{FF2B5EF4-FFF2-40B4-BE49-F238E27FC236}">
                <a16:creationId xmlns:a16="http://schemas.microsoft.com/office/drawing/2014/main" id="{877E40EB-E782-4125-80C3-5D0D82841802}"/>
              </a:ext>
            </a:extLst>
          </p:cNvPr>
          <p:cNvCxnSpPr>
            <a:cxnSpLocks/>
          </p:cNvCxnSpPr>
          <p:nvPr/>
        </p:nvCxnSpPr>
        <p:spPr>
          <a:xfrm rot="16200000" flipV="1">
            <a:off x="1217610" y="4296882"/>
            <a:ext cx="423497" cy="297711"/>
          </a:xfrm>
          <a:prstGeom prst="curved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or: Curved 37">
            <a:extLst>
              <a:ext uri="{FF2B5EF4-FFF2-40B4-BE49-F238E27FC236}">
                <a16:creationId xmlns:a16="http://schemas.microsoft.com/office/drawing/2014/main" id="{9ABB3B19-8191-47EC-9FB3-91601F455C1A}"/>
              </a:ext>
            </a:extLst>
          </p:cNvPr>
          <p:cNvCxnSpPr>
            <a:cxnSpLocks/>
          </p:cNvCxnSpPr>
          <p:nvPr/>
        </p:nvCxnSpPr>
        <p:spPr>
          <a:xfrm rot="16200000" flipV="1">
            <a:off x="2028383" y="4181819"/>
            <a:ext cx="656681" cy="593974"/>
          </a:xfrm>
          <a:prstGeom prst="curvedConnector3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Object 38">
            <a:extLst>
              <a:ext uri="{FF2B5EF4-FFF2-40B4-BE49-F238E27FC236}">
                <a16:creationId xmlns:a16="http://schemas.microsoft.com/office/drawing/2014/main" id="{799BB9AD-4FAF-4464-9BDC-78C4BAD75C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7510741"/>
              </p:ext>
            </p:extLst>
          </p:nvPr>
        </p:nvGraphicFramePr>
        <p:xfrm>
          <a:off x="1646415" y="5400980"/>
          <a:ext cx="1008062" cy="31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736560" imgH="228600" progId="Equation.DSMT4">
                  <p:embed/>
                </p:oleObj>
              </mc:Choice>
              <mc:Fallback>
                <p:oleObj name="Equation" r:id="rId15" imgW="736560" imgH="228600" progId="Equation.DSMT4">
                  <p:embed/>
                  <p:pic>
                    <p:nvPicPr>
                      <p:cNvPr id="39" name="Object 38">
                        <a:extLst>
                          <a:ext uri="{FF2B5EF4-FFF2-40B4-BE49-F238E27FC236}">
                            <a16:creationId xmlns:a16="http://schemas.microsoft.com/office/drawing/2014/main" id="{799BB9AD-4FAF-4464-9BDC-78C4BAD75C0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646415" y="5400980"/>
                        <a:ext cx="1008062" cy="312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>
            <a:extLst>
              <a:ext uri="{FF2B5EF4-FFF2-40B4-BE49-F238E27FC236}">
                <a16:creationId xmlns:a16="http://schemas.microsoft.com/office/drawing/2014/main" id="{DF967321-6B57-4DBD-9FD9-3175CB687E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0950929"/>
              </p:ext>
            </p:extLst>
          </p:nvPr>
        </p:nvGraphicFramePr>
        <p:xfrm>
          <a:off x="2874454" y="5391865"/>
          <a:ext cx="1006475" cy="31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736560" imgH="228600" progId="Equation.DSMT4">
                  <p:embed/>
                </p:oleObj>
              </mc:Choice>
              <mc:Fallback>
                <p:oleObj name="Equation" r:id="rId17" imgW="736560" imgH="228600" progId="Equation.DSMT4">
                  <p:embed/>
                  <p:pic>
                    <p:nvPicPr>
                      <p:cNvPr id="40" name="Object 39">
                        <a:extLst>
                          <a:ext uri="{FF2B5EF4-FFF2-40B4-BE49-F238E27FC236}">
                            <a16:creationId xmlns:a16="http://schemas.microsoft.com/office/drawing/2014/main" id="{DF967321-6B57-4DBD-9FD9-3175CB687E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874454" y="5391865"/>
                        <a:ext cx="1006475" cy="312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7">
            <a:extLst>
              <a:ext uri="{FF2B5EF4-FFF2-40B4-BE49-F238E27FC236}">
                <a16:creationId xmlns:a16="http://schemas.microsoft.com/office/drawing/2014/main" id="{6843DA6D-9E83-4769-908A-12FFB21F01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4846317"/>
              </p:ext>
            </p:extLst>
          </p:nvPr>
        </p:nvGraphicFramePr>
        <p:xfrm>
          <a:off x="6183483" y="1785288"/>
          <a:ext cx="4784725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2997000" imgH="241200" progId="Equation.DSMT4">
                  <p:embed/>
                </p:oleObj>
              </mc:Choice>
              <mc:Fallback>
                <p:oleObj name="Equation" r:id="rId19" imgW="2997000" imgH="241200" progId="Equation.DSMT4">
                  <p:embed/>
                  <p:pic>
                    <p:nvPicPr>
                      <p:cNvPr id="48" name="Object 47">
                        <a:extLst>
                          <a:ext uri="{FF2B5EF4-FFF2-40B4-BE49-F238E27FC236}">
                            <a16:creationId xmlns:a16="http://schemas.microsoft.com/office/drawing/2014/main" id="{6843DA6D-9E83-4769-908A-12FFB21F01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6183483" y="1785288"/>
                        <a:ext cx="4784725" cy="385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56">
            <a:extLst>
              <a:ext uri="{FF2B5EF4-FFF2-40B4-BE49-F238E27FC236}">
                <a16:creationId xmlns:a16="http://schemas.microsoft.com/office/drawing/2014/main" id="{85BE7879-D8A4-4515-90A0-FD49C7E58F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6981225"/>
              </p:ext>
            </p:extLst>
          </p:nvPr>
        </p:nvGraphicFramePr>
        <p:xfrm>
          <a:off x="4971" y="1252797"/>
          <a:ext cx="5356225" cy="3503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1" imgW="3383280" imgH="2293560" progId="Paint.Picture">
                  <p:embed/>
                </p:oleObj>
              </mc:Choice>
              <mc:Fallback>
                <p:oleObj name="Bitmap Image" r:id="rId21" imgW="3383280" imgH="2293560" progId="Paint.Picture">
                  <p:embed/>
                  <p:pic>
                    <p:nvPicPr>
                      <p:cNvPr id="38" name="Object 37">
                        <a:extLst>
                          <a:ext uri="{FF2B5EF4-FFF2-40B4-BE49-F238E27FC236}">
                            <a16:creationId xmlns:a16="http://schemas.microsoft.com/office/drawing/2014/main" id="{BF707F8E-34C4-4CD6-96D7-4F7ED7E6DAD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1" y="1252797"/>
                        <a:ext cx="5356225" cy="35036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Oval 59">
            <a:extLst>
              <a:ext uri="{FF2B5EF4-FFF2-40B4-BE49-F238E27FC236}">
                <a16:creationId xmlns:a16="http://schemas.microsoft.com/office/drawing/2014/main" id="{8A14731B-A5B4-4B20-86FF-E0D359B03C62}"/>
              </a:ext>
            </a:extLst>
          </p:cNvPr>
          <p:cNvSpPr/>
          <p:nvPr/>
        </p:nvSpPr>
        <p:spPr>
          <a:xfrm>
            <a:off x="1037268" y="3671019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8970F4A2-F468-46F2-8C5D-0B5023EA46F2}"/>
              </a:ext>
            </a:extLst>
          </p:cNvPr>
          <p:cNvSpPr/>
          <p:nvPr/>
        </p:nvSpPr>
        <p:spPr>
          <a:xfrm>
            <a:off x="1005492" y="2136981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4DD69FC0-CA17-4907-8486-AAC5110EAD71}"/>
              </a:ext>
            </a:extLst>
          </p:cNvPr>
          <p:cNvCxnSpPr/>
          <p:nvPr/>
        </p:nvCxnSpPr>
        <p:spPr>
          <a:xfrm>
            <a:off x="1305988" y="2574869"/>
            <a:ext cx="0" cy="1058442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>
            <a:extLst>
              <a:ext uri="{FF2B5EF4-FFF2-40B4-BE49-F238E27FC236}">
                <a16:creationId xmlns:a16="http://schemas.microsoft.com/office/drawing/2014/main" id="{CC133FA9-C521-4E07-988F-078D58FD4E13}"/>
              </a:ext>
            </a:extLst>
          </p:cNvPr>
          <p:cNvSpPr/>
          <p:nvPr/>
        </p:nvSpPr>
        <p:spPr>
          <a:xfrm>
            <a:off x="1676414" y="2136981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E1E477D-94CE-445B-8408-058F7D71C5A8}"/>
              </a:ext>
            </a:extLst>
          </p:cNvPr>
          <p:cNvSpPr/>
          <p:nvPr/>
        </p:nvSpPr>
        <p:spPr>
          <a:xfrm>
            <a:off x="1710992" y="3671019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1BB37150-FF71-43C4-A291-34EFDF6B01B7}"/>
              </a:ext>
            </a:extLst>
          </p:cNvPr>
          <p:cNvCxnSpPr/>
          <p:nvPr/>
        </p:nvCxnSpPr>
        <p:spPr>
          <a:xfrm>
            <a:off x="1971342" y="2565442"/>
            <a:ext cx="0" cy="1058442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Oval 65">
            <a:extLst>
              <a:ext uri="{FF2B5EF4-FFF2-40B4-BE49-F238E27FC236}">
                <a16:creationId xmlns:a16="http://schemas.microsoft.com/office/drawing/2014/main" id="{3877AB0B-76B1-4506-A751-DD35A39AF832}"/>
              </a:ext>
            </a:extLst>
          </p:cNvPr>
          <p:cNvSpPr/>
          <p:nvPr/>
        </p:nvSpPr>
        <p:spPr>
          <a:xfrm>
            <a:off x="304302" y="2136981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283211A2-1723-4FA2-83B1-F72C0948E86C}"/>
              </a:ext>
            </a:extLst>
          </p:cNvPr>
          <p:cNvSpPr/>
          <p:nvPr/>
        </p:nvSpPr>
        <p:spPr>
          <a:xfrm>
            <a:off x="304302" y="3661592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30D2F815-6D56-44AE-B885-C27AD19C9610}"/>
              </a:ext>
            </a:extLst>
          </p:cNvPr>
          <p:cNvCxnSpPr/>
          <p:nvPr/>
        </p:nvCxnSpPr>
        <p:spPr>
          <a:xfrm>
            <a:off x="564652" y="2574869"/>
            <a:ext cx="0" cy="1058442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FDBCA344-396C-4D8A-BA0C-ADA438FF696B}"/>
              </a:ext>
            </a:extLst>
          </p:cNvPr>
          <p:cNvSpPr txBox="1"/>
          <p:nvPr/>
        </p:nvSpPr>
        <p:spPr>
          <a:xfrm>
            <a:off x="2095624" y="2814861"/>
            <a:ext cx="417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7030A0"/>
                </a:solidFill>
              </a:rPr>
              <a:t>E</a:t>
            </a:r>
            <a:r>
              <a:rPr lang="en-US" sz="2400" baseline="-25000">
                <a:solidFill>
                  <a:srgbClr val="7030A0"/>
                </a:solidFill>
              </a:rPr>
              <a:t>c</a:t>
            </a:r>
            <a:endParaRPr lang="en-US" dirty="0">
              <a:solidFill>
                <a:srgbClr val="7030A0"/>
              </a:solidFill>
            </a:endParaRPr>
          </a:p>
        </p:txBody>
      </p:sp>
      <p:graphicFrame>
        <p:nvGraphicFramePr>
          <p:cNvPr id="70" name="Object 69">
            <a:extLst>
              <a:ext uri="{FF2B5EF4-FFF2-40B4-BE49-F238E27FC236}">
                <a16:creationId xmlns:a16="http://schemas.microsoft.com/office/drawing/2014/main" id="{7D6A3E16-FA85-461E-AD3C-E315888E6D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9472456"/>
              </p:ext>
            </p:extLst>
          </p:nvPr>
        </p:nvGraphicFramePr>
        <p:xfrm>
          <a:off x="501650" y="5712071"/>
          <a:ext cx="815975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3" imgW="596880" imgH="393480" progId="Equation.DSMT4">
                  <p:embed/>
                </p:oleObj>
              </mc:Choice>
              <mc:Fallback>
                <p:oleObj name="Equation" r:id="rId23" imgW="596880" imgH="393480" progId="Equation.DSMT4">
                  <p:embed/>
                  <p:pic>
                    <p:nvPicPr>
                      <p:cNvPr id="33" name="Object 32">
                        <a:extLst>
                          <a:ext uri="{FF2B5EF4-FFF2-40B4-BE49-F238E27FC236}">
                            <a16:creationId xmlns:a16="http://schemas.microsoft.com/office/drawing/2014/main" id="{72AA8DA2-8930-4B16-8E10-A6DC2CEE5A9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501650" y="5712071"/>
                        <a:ext cx="815975" cy="541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" name="Object 70">
            <a:extLst>
              <a:ext uri="{FF2B5EF4-FFF2-40B4-BE49-F238E27FC236}">
                <a16:creationId xmlns:a16="http://schemas.microsoft.com/office/drawing/2014/main" id="{FF66D03A-AF3A-4D77-BD00-929A7D8864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3813176"/>
              </p:ext>
            </p:extLst>
          </p:nvPr>
        </p:nvGraphicFramePr>
        <p:xfrm>
          <a:off x="1894065" y="5759755"/>
          <a:ext cx="608012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5" imgW="444240" imgH="393480" progId="Equation.DSMT4">
                  <p:embed/>
                </p:oleObj>
              </mc:Choice>
              <mc:Fallback>
                <p:oleObj name="Equation" r:id="rId25" imgW="444240" imgH="393480" progId="Equation.DSMT4">
                  <p:embed/>
                  <p:pic>
                    <p:nvPicPr>
                      <p:cNvPr id="39" name="Object 38">
                        <a:extLst>
                          <a:ext uri="{FF2B5EF4-FFF2-40B4-BE49-F238E27FC236}">
                            <a16:creationId xmlns:a16="http://schemas.microsoft.com/office/drawing/2014/main" id="{799BB9AD-4FAF-4464-9BDC-78C4BAD75C0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1894065" y="5759755"/>
                        <a:ext cx="608012" cy="538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" name="Object 71">
            <a:extLst>
              <a:ext uri="{FF2B5EF4-FFF2-40B4-BE49-F238E27FC236}">
                <a16:creationId xmlns:a16="http://schemas.microsoft.com/office/drawing/2014/main" id="{11B2B910-19EF-49D3-B0A7-624267403D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2952048"/>
              </p:ext>
            </p:extLst>
          </p:nvPr>
        </p:nvGraphicFramePr>
        <p:xfrm>
          <a:off x="3182764" y="5770819"/>
          <a:ext cx="658812" cy="538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7" imgW="482400" imgH="393480" progId="Equation.DSMT4">
                  <p:embed/>
                </p:oleObj>
              </mc:Choice>
              <mc:Fallback>
                <p:oleObj name="Equation" r:id="rId27" imgW="482400" imgH="393480" progId="Equation.DSMT4">
                  <p:embed/>
                  <p:pic>
                    <p:nvPicPr>
                      <p:cNvPr id="40" name="Object 39">
                        <a:extLst>
                          <a:ext uri="{FF2B5EF4-FFF2-40B4-BE49-F238E27FC236}">
                            <a16:creationId xmlns:a16="http://schemas.microsoft.com/office/drawing/2014/main" id="{DF967321-6B57-4DBD-9FD9-3175CB687E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3182764" y="5770819"/>
                        <a:ext cx="658812" cy="538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5A97CCBF-2530-4DC6-916F-9A533EB12E8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9398398"/>
              </p:ext>
            </p:extLst>
          </p:nvPr>
        </p:nvGraphicFramePr>
        <p:xfrm>
          <a:off x="5726383" y="3841822"/>
          <a:ext cx="3844244" cy="296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9" imgW="2575440" imgH="1989000" progId="Paint.Picture">
                  <p:embed/>
                </p:oleObj>
              </mc:Choice>
              <mc:Fallback>
                <p:oleObj name="Bitmap Image" r:id="rId29" imgW="2575440" imgH="198900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5726383" y="3841822"/>
                        <a:ext cx="3844244" cy="296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CDBBB17-3ACB-4D97-A07E-4364F9570C41}"/>
              </a:ext>
            </a:extLst>
          </p:cNvPr>
          <p:cNvSpPr/>
          <p:nvPr/>
        </p:nvSpPr>
        <p:spPr>
          <a:xfrm>
            <a:off x="6174055" y="6257441"/>
            <a:ext cx="189824" cy="51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2997478-4035-485B-A1EC-D453FB0E1099}"/>
              </a:ext>
            </a:extLst>
          </p:cNvPr>
          <p:cNvSpPr/>
          <p:nvPr/>
        </p:nvSpPr>
        <p:spPr>
          <a:xfrm>
            <a:off x="6372018" y="5990654"/>
            <a:ext cx="160999" cy="3073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4E34B42-C2CC-4B72-B35E-ECF133761B67}"/>
              </a:ext>
            </a:extLst>
          </p:cNvPr>
          <p:cNvSpPr/>
          <p:nvPr/>
        </p:nvSpPr>
        <p:spPr>
          <a:xfrm>
            <a:off x="6560009" y="5747043"/>
            <a:ext cx="207093" cy="5520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7C5330C-404C-4A69-BA04-651F2144B8C6}"/>
              </a:ext>
            </a:extLst>
          </p:cNvPr>
          <p:cNvSpPr/>
          <p:nvPr/>
        </p:nvSpPr>
        <p:spPr>
          <a:xfrm>
            <a:off x="6787835" y="5494177"/>
            <a:ext cx="216536" cy="8038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4B9378C-19EC-4F61-93FA-A001F96C052F}"/>
              </a:ext>
            </a:extLst>
          </p:cNvPr>
          <p:cNvSpPr/>
          <p:nvPr/>
        </p:nvSpPr>
        <p:spPr>
          <a:xfrm>
            <a:off x="7483030" y="4764363"/>
            <a:ext cx="224096" cy="15336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6FEEF2-15F5-4E6D-B550-B1DD8A758F2D}"/>
              </a:ext>
            </a:extLst>
          </p:cNvPr>
          <p:cNvSpPr txBox="1"/>
          <p:nvPr/>
        </p:nvSpPr>
        <p:spPr>
          <a:xfrm>
            <a:off x="6808652" y="626662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8A3B35C-5E94-4DA7-9CD5-2335E8E4C04E}"/>
              </a:ext>
            </a:extLst>
          </p:cNvPr>
          <p:cNvSpPr txBox="1"/>
          <p:nvPr/>
        </p:nvSpPr>
        <p:spPr>
          <a:xfrm>
            <a:off x="6233095" y="626837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30A5D03-622F-4F58-A010-1275FC8E0ACA}"/>
              </a:ext>
            </a:extLst>
          </p:cNvPr>
          <p:cNvSpPr txBox="1"/>
          <p:nvPr/>
        </p:nvSpPr>
        <p:spPr>
          <a:xfrm rot="191801">
            <a:off x="7058441" y="626181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827FA5C-DECB-4BD1-AA7B-C21F73EAD6D4}"/>
              </a:ext>
            </a:extLst>
          </p:cNvPr>
          <p:cNvSpPr txBox="1"/>
          <p:nvPr/>
        </p:nvSpPr>
        <p:spPr>
          <a:xfrm>
            <a:off x="6583435" y="626837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C31A780-2662-4C53-AC99-C120901A1988}"/>
              </a:ext>
            </a:extLst>
          </p:cNvPr>
          <p:cNvSpPr txBox="1"/>
          <p:nvPr/>
        </p:nvSpPr>
        <p:spPr>
          <a:xfrm>
            <a:off x="6410200" y="626837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7D52B09-9F26-4FE7-ABA1-7E305CED1E0C}"/>
              </a:ext>
            </a:extLst>
          </p:cNvPr>
          <p:cNvSpPr/>
          <p:nvPr/>
        </p:nvSpPr>
        <p:spPr>
          <a:xfrm>
            <a:off x="7031213" y="5203599"/>
            <a:ext cx="208043" cy="10954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EB75AF6-4C63-4E17-90B3-B91D195D5F9E}"/>
              </a:ext>
            </a:extLst>
          </p:cNvPr>
          <p:cNvSpPr/>
          <p:nvPr/>
        </p:nvSpPr>
        <p:spPr>
          <a:xfrm>
            <a:off x="7726924" y="4496584"/>
            <a:ext cx="253650" cy="18016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5218818-142C-4CF3-898C-CC4B805050C2}"/>
              </a:ext>
            </a:extLst>
          </p:cNvPr>
          <p:cNvSpPr txBox="1"/>
          <p:nvPr/>
        </p:nvSpPr>
        <p:spPr>
          <a:xfrm>
            <a:off x="5477770" y="4306775"/>
            <a:ext cx="783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Q/C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8774D97-797C-4E70-B145-054FDB860260}"/>
              </a:ext>
            </a:extLst>
          </p:cNvPr>
          <p:cNvSpPr txBox="1"/>
          <p:nvPr/>
        </p:nvSpPr>
        <p:spPr>
          <a:xfrm>
            <a:off x="5508833" y="4751956"/>
            <a:ext cx="783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q/C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B4FF237-39BC-452A-A10C-A09A663A72CD}"/>
              </a:ext>
            </a:extLst>
          </p:cNvPr>
          <p:cNvSpPr txBox="1"/>
          <p:nvPr/>
        </p:nvSpPr>
        <p:spPr>
          <a:xfrm>
            <a:off x="5501721" y="5798965"/>
            <a:ext cx="783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e/C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75EBC45-0F63-4421-B450-74B46AC4A3E4}"/>
              </a:ext>
            </a:extLst>
          </p:cNvPr>
          <p:cNvSpPr txBox="1"/>
          <p:nvPr/>
        </p:nvSpPr>
        <p:spPr>
          <a:xfrm>
            <a:off x="5390971" y="5552950"/>
            <a:ext cx="783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2e/C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A783DEC-DCD5-4464-BAAD-46348EF26BFA}"/>
              </a:ext>
            </a:extLst>
          </p:cNvPr>
          <p:cNvSpPr txBox="1"/>
          <p:nvPr/>
        </p:nvSpPr>
        <p:spPr>
          <a:xfrm>
            <a:off x="5390451" y="5301513"/>
            <a:ext cx="783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3e/C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9DBA4A7-4CB4-4391-9818-01C6236338C7}"/>
              </a:ext>
            </a:extLst>
          </p:cNvPr>
          <p:cNvCxnSpPr>
            <a:cxnSpLocks/>
          </p:cNvCxnSpPr>
          <p:nvPr/>
        </p:nvCxnSpPr>
        <p:spPr>
          <a:xfrm>
            <a:off x="6048923" y="5986873"/>
            <a:ext cx="229058" cy="186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CA8C8B4A-5A55-4815-A30B-9E0DD781D42A}"/>
              </a:ext>
            </a:extLst>
          </p:cNvPr>
          <p:cNvCxnSpPr>
            <a:cxnSpLocks/>
          </p:cNvCxnSpPr>
          <p:nvPr/>
        </p:nvCxnSpPr>
        <p:spPr>
          <a:xfrm>
            <a:off x="6031584" y="5749531"/>
            <a:ext cx="229058" cy="186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321B6208-F821-49B1-9617-311AF4E294F9}"/>
              </a:ext>
            </a:extLst>
          </p:cNvPr>
          <p:cNvCxnSpPr>
            <a:cxnSpLocks/>
          </p:cNvCxnSpPr>
          <p:nvPr/>
        </p:nvCxnSpPr>
        <p:spPr>
          <a:xfrm>
            <a:off x="6022548" y="5497994"/>
            <a:ext cx="229058" cy="186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0A80F1E6-4103-4E16-B3C2-39FEAE4ADEF0}"/>
              </a:ext>
            </a:extLst>
          </p:cNvPr>
          <p:cNvCxnSpPr>
            <a:cxnSpLocks/>
          </p:cNvCxnSpPr>
          <p:nvPr/>
        </p:nvCxnSpPr>
        <p:spPr>
          <a:xfrm>
            <a:off x="6031585" y="4929402"/>
            <a:ext cx="229058" cy="186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D10A6C52-6EF7-403A-A392-E37DCE932496}"/>
              </a:ext>
            </a:extLst>
          </p:cNvPr>
          <p:cNvCxnSpPr>
            <a:cxnSpLocks/>
          </p:cNvCxnSpPr>
          <p:nvPr/>
        </p:nvCxnSpPr>
        <p:spPr>
          <a:xfrm>
            <a:off x="6050439" y="4486341"/>
            <a:ext cx="229058" cy="186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aphicFrame>
        <p:nvGraphicFramePr>
          <p:cNvPr id="81" name="Object 80">
            <a:extLst>
              <a:ext uri="{FF2B5EF4-FFF2-40B4-BE49-F238E27FC236}">
                <a16:creationId xmlns:a16="http://schemas.microsoft.com/office/drawing/2014/main" id="{979BBEF0-4502-4E7D-83C1-1EEE2B9553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8704027"/>
              </p:ext>
            </p:extLst>
          </p:nvPr>
        </p:nvGraphicFramePr>
        <p:xfrm>
          <a:off x="8785749" y="2253081"/>
          <a:ext cx="1090612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1" imgW="698400" imgH="393480" progId="Equation.DSMT4">
                  <p:embed/>
                </p:oleObj>
              </mc:Choice>
              <mc:Fallback>
                <p:oleObj name="Equation" r:id="rId31" imgW="698400" imgH="393480" progId="Equation.DSMT4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:a16="http://schemas.microsoft.com/office/drawing/2014/main" id="{4C18A2E1-7C68-45E0-B100-592914D02BF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8785749" y="2253081"/>
                        <a:ext cx="1090612" cy="614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1AB99F77-7549-4D34-B08B-72CBA2EC00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184136"/>
              </p:ext>
            </p:extLst>
          </p:nvPr>
        </p:nvGraphicFramePr>
        <p:xfrm>
          <a:off x="9971287" y="2269420"/>
          <a:ext cx="551779" cy="6108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3" imgW="355320" imgH="393480" progId="Equation.DSMT4">
                  <p:embed/>
                </p:oleObj>
              </mc:Choice>
              <mc:Fallback>
                <p:oleObj name="Equation" r:id="rId33" imgW="35532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9971287" y="2269420"/>
                        <a:ext cx="551779" cy="6108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3" name="TextBox 82">
            <a:extLst>
              <a:ext uri="{FF2B5EF4-FFF2-40B4-BE49-F238E27FC236}">
                <a16:creationId xmlns:a16="http://schemas.microsoft.com/office/drawing/2014/main" id="{294F270A-BDA1-43CC-9322-82E93C9E3F45}"/>
              </a:ext>
            </a:extLst>
          </p:cNvPr>
          <p:cNvSpPr txBox="1"/>
          <p:nvPr/>
        </p:nvSpPr>
        <p:spPr>
          <a:xfrm>
            <a:off x="3018934" y="3534212"/>
            <a:ext cx="61132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6898DFA8-9F9E-4A91-9474-6DBDF9166A77}"/>
              </a:ext>
            </a:extLst>
          </p:cNvPr>
          <p:cNvSpPr/>
          <p:nvPr/>
        </p:nvSpPr>
        <p:spPr>
          <a:xfrm>
            <a:off x="7259055" y="4987166"/>
            <a:ext cx="204177" cy="1317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4CFFCF-3AA7-4BCE-B463-9BA4FA5C689D}"/>
              </a:ext>
            </a:extLst>
          </p:cNvPr>
          <p:cNvSpPr txBox="1"/>
          <p:nvPr/>
        </p:nvSpPr>
        <p:spPr>
          <a:xfrm>
            <a:off x="7294238" y="626662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0C8BFD-9F69-409B-8551-09BAA398A6EA}"/>
              </a:ext>
            </a:extLst>
          </p:cNvPr>
          <p:cNvSpPr txBox="1"/>
          <p:nvPr/>
        </p:nvSpPr>
        <p:spPr>
          <a:xfrm>
            <a:off x="7530591" y="626837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6F28912-9159-4E2D-BE98-5A73F06AAB12}"/>
              </a:ext>
            </a:extLst>
          </p:cNvPr>
          <p:cNvSpPr txBox="1"/>
          <p:nvPr/>
        </p:nvSpPr>
        <p:spPr>
          <a:xfrm>
            <a:off x="7797407" y="626181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</a:t>
            </a:r>
          </a:p>
        </p:txBody>
      </p:sp>
      <p:sp>
        <p:nvSpPr>
          <p:cNvPr id="24" name="Right Triangle 23">
            <a:extLst>
              <a:ext uri="{FF2B5EF4-FFF2-40B4-BE49-F238E27FC236}">
                <a16:creationId xmlns:a16="http://schemas.microsoft.com/office/drawing/2014/main" id="{069C4C74-C934-492C-B5BA-24B0B0BA6E99}"/>
              </a:ext>
            </a:extLst>
          </p:cNvPr>
          <p:cNvSpPr/>
          <p:nvPr/>
        </p:nvSpPr>
        <p:spPr>
          <a:xfrm flipH="1">
            <a:off x="6161317" y="4384132"/>
            <a:ext cx="1818286" cy="1912374"/>
          </a:xfrm>
          <a:prstGeom prst="rtTriangle">
            <a:avLst/>
          </a:prstGeom>
          <a:solidFill>
            <a:schemeClr val="accent1">
              <a:lumMod val="20000"/>
              <a:lumOff val="80000"/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69CC9473-01AD-45A9-BF9E-3473055C572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1727166"/>
              </p:ext>
            </p:extLst>
          </p:nvPr>
        </p:nvGraphicFramePr>
        <p:xfrm>
          <a:off x="9130674" y="4549188"/>
          <a:ext cx="2215720" cy="359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5" imgW="1409400" imgH="228600" progId="Equation.DSMT4">
                  <p:embed/>
                </p:oleObj>
              </mc:Choice>
              <mc:Fallback>
                <p:oleObj name="Equation" r:id="rId35" imgW="14094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9130674" y="4549188"/>
                        <a:ext cx="2215720" cy="3593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" name="Object 85">
            <a:extLst>
              <a:ext uri="{FF2B5EF4-FFF2-40B4-BE49-F238E27FC236}">
                <a16:creationId xmlns:a16="http://schemas.microsoft.com/office/drawing/2014/main" id="{4A4D0DE1-443A-405F-AA2E-E2DBB8B830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0881286"/>
              </p:ext>
            </p:extLst>
          </p:nvPr>
        </p:nvGraphicFramePr>
        <p:xfrm>
          <a:off x="9600163" y="4977739"/>
          <a:ext cx="1776413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7" imgW="1130040" imgH="393480" progId="Equation.DSMT4">
                  <p:embed/>
                </p:oleObj>
              </mc:Choice>
              <mc:Fallback>
                <p:oleObj name="Equation" r:id="rId37" imgW="1130040" imgH="393480" progId="Equation.DSMT4">
                  <p:embed/>
                  <p:pic>
                    <p:nvPicPr>
                      <p:cNvPr id="29" name="Object 28">
                        <a:extLst>
                          <a:ext uri="{FF2B5EF4-FFF2-40B4-BE49-F238E27FC236}">
                            <a16:creationId xmlns:a16="http://schemas.microsoft.com/office/drawing/2014/main" id="{69CC9473-01AD-45A9-BF9E-3473055C572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9600163" y="4977739"/>
                        <a:ext cx="1776413" cy="619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" name="Object 86">
            <a:extLst>
              <a:ext uri="{FF2B5EF4-FFF2-40B4-BE49-F238E27FC236}">
                <a16:creationId xmlns:a16="http://schemas.microsoft.com/office/drawing/2014/main" id="{FC6A3785-DEF8-4A66-9A37-D1BF134A14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5877718"/>
              </p:ext>
            </p:extLst>
          </p:nvPr>
        </p:nvGraphicFramePr>
        <p:xfrm>
          <a:off x="9627684" y="5666801"/>
          <a:ext cx="1077913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9" imgW="685800" imgH="431640" progId="Equation.DSMT4">
                  <p:embed/>
                </p:oleObj>
              </mc:Choice>
              <mc:Fallback>
                <p:oleObj name="Equation" r:id="rId39" imgW="685800" imgH="431640" progId="Equation.DSMT4">
                  <p:embed/>
                  <p:pic>
                    <p:nvPicPr>
                      <p:cNvPr id="86" name="Object 85">
                        <a:extLst>
                          <a:ext uri="{FF2B5EF4-FFF2-40B4-BE49-F238E27FC236}">
                            <a16:creationId xmlns:a16="http://schemas.microsoft.com/office/drawing/2014/main" id="{4A4D0DE1-443A-405F-AA2E-E2DBB8B830E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9627684" y="5666801"/>
                        <a:ext cx="1077913" cy="679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6BBFED26-D144-4934-985B-5BE6AC125402}"/>
                  </a:ext>
                </a:extLst>
              </p14:cNvPr>
              <p14:cNvContentPartPr/>
              <p14:nvPr/>
            </p14:nvContentPartPr>
            <p14:xfrm>
              <a:off x="10715393" y="3524252"/>
              <a:ext cx="1031760" cy="2499480"/>
            </p14:xfrm>
          </p:contentPart>
        </mc:Choice>
        <mc:Fallback xmlns=""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6BBFED26-D144-4934-985B-5BE6AC125402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10711073" y="3519932"/>
                <a:ext cx="1040400" cy="25081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89" name="Object 88">
            <a:extLst>
              <a:ext uri="{FF2B5EF4-FFF2-40B4-BE49-F238E27FC236}">
                <a16:creationId xmlns:a16="http://schemas.microsoft.com/office/drawing/2014/main" id="{24A8994B-C3CD-4DEE-872D-C13F97E94F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4253303"/>
              </p:ext>
            </p:extLst>
          </p:nvPr>
        </p:nvGraphicFramePr>
        <p:xfrm>
          <a:off x="466392" y="4824236"/>
          <a:ext cx="17653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3" imgW="1765080" imgH="253800" progId="Equation.DSMT4">
                  <p:embed/>
                </p:oleObj>
              </mc:Choice>
              <mc:Fallback>
                <p:oleObj name="Equation" r:id="rId43" imgW="176508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466392" y="4824236"/>
                        <a:ext cx="17653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" name="Object 89">
            <a:extLst>
              <a:ext uri="{FF2B5EF4-FFF2-40B4-BE49-F238E27FC236}">
                <a16:creationId xmlns:a16="http://schemas.microsoft.com/office/drawing/2014/main" id="{E7B631AA-6991-432F-8B77-0A94F3367F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9684699"/>
              </p:ext>
            </p:extLst>
          </p:nvPr>
        </p:nvGraphicFramePr>
        <p:xfrm>
          <a:off x="2816015" y="4727398"/>
          <a:ext cx="1762125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5" imgW="1600200" imgH="406080" progId="Equation.DSMT4">
                  <p:embed/>
                </p:oleObj>
              </mc:Choice>
              <mc:Fallback>
                <p:oleObj name="Equation" r:id="rId45" imgW="1600200" imgH="406080" progId="Equation.DSMT4">
                  <p:embed/>
                  <p:pic>
                    <p:nvPicPr>
                      <p:cNvPr id="89" name="Object 88">
                        <a:extLst>
                          <a:ext uri="{FF2B5EF4-FFF2-40B4-BE49-F238E27FC236}">
                            <a16:creationId xmlns:a16="http://schemas.microsoft.com/office/drawing/2014/main" id="{24A8994B-C3CD-4DEE-872D-C13F97E94F5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6"/>
                      <a:stretch>
                        <a:fillRect/>
                      </a:stretch>
                    </p:blipFill>
                    <p:spPr>
                      <a:xfrm>
                        <a:off x="2816015" y="4727398"/>
                        <a:ext cx="1762125" cy="447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17F89F9-4DBC-4C0C-BE36-CA09EACD4CA0}"/>
              </a:ext>
            </a:extLst>
          </p:cNvPr>
          <p:cNvCxnSpPr/>
          <p:nvPr/>
        </p:nvCxnSpPr>
        <p:spPr>
          <a:xfrm>
            <a:off x="1969663" y="2574869"/>
            <a:ext cx="0" cy="1034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4D654B2-0841-48FD-8564-04D183C4A37B}"/>
              </a:ext>
            </a:extLst>
          </p:cNvPr>
          <p:cNvCxnSpPr>
            <a:cxnSpLocks/>
          </p:cNvCxnSpPr>
          <p:nvPr/>
        </p:nvCxnSpPr>
        <p:spPr>
          <a:xfrm>
            <a:off x="1317625" y="2628683"/>
            <a:ext cx="0" cy="9379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F6CD1AC-0CD6-4C47-9A20-B9F3EB3EC154}"/>
              </a:ext>
            </a:extLst>
          </p:cNvPr>
          <p:cNvCxnSpPr>
            <a:cxnSpLocks/>
          </p:cNvCxnSpPr>
          <p:nvPr/>
        </p:nvCxnSpPr>
        <p:spPr>
          <a:xfrm flipH="1">
            <a:off x="592371" y="2574476"/>
            <a:ext cx="3284" cy="1016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206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63" grpId="0" animBg="1"/>
      <p:bldP spid="64" grpId="0" animBg="1"/>
      <p:bldP spid="66" grpId="0" animBg="1"/>
      <p:bldP spid="67" grpId="0" animBg="1"/>
      <p:bldP spid="69" grpId="0"/>
      <p:bldP spid="5" grpId="0" animBg="1"/>
      <p:bldP spid="34" grpId="0" animBg="1"/>
      <p:bldP spid="35" grpId="0" animBg="1"/>
      <p:bldP spid="36" grpId="0" animBg="1"/>
      <p:bldP spid="41" grpId="0" animBg="1"/>
      <p:bldP spid="6" grpId="0"/>
      <p:bldP spid="44" grpId="0"/>
      <p:bldP spid="45" grpId="0"/>
      <p:bldP spid="46" grpId="0"/>
      <p:bldP spid="47" grpId="0"/>
      <p:bldP spid="49" grpId="0" animBg="1"/>
      <p:bldP spid="54" grpId="0" animBg="1"/>
      <p:bldP spid="53" grpId="0"/>
      <p:bldP spid="58" grpId="0"/>
      <p:bldP spid="73" grpId="0"/>
      <p:bldP spid="74" grpId="0"/>
      <p:bldP spid="75" grpId="0"/>
      <p:bldP spid="84" grpId="0" animBg="1"/>
      <p:bldP spid="85" grpId="0"/>
      <p:bldP spid="20" grpId="0"/>
      <p:bldP spid="21" grpId="0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C6A7F-F6AA-4EDB-B6EA-4AFCBB39DC22}"/>
              </a:ext>
            </a:extLst>
          </p:cNvPr>
          <p:cNvSpPr txBox="1">
            <a:spLocks/>
          </p:cNvSpPr>
          <p:nvPr/>
        </p:nvSpPr>
        <p:spPr>
          <a:xfrm>
            <a:off x="4924984" y="211425"/>
            <a:ext cx="2116839" cy="59710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>
                <a:latin typeface="+mn-lt"/>
              </a:rPr>
              <a:t>Example</a:t>
            </a:r>
            <a:endParaRPr lang="en-US" sz="3600" b="1" u="sng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7ECFE68-58CF-4292-84DD-597CBDE3ED30}"/>
                  </a:ext>
                </a:extLst>
              </p:cNvPr>
              <p:cNvSpPr txBox="1"/>
              <p:nvPr/>
            </p:nvSpPr>
            <p:spPr>
              <a:xfrm>
                <a:off x="240844" y="1068783"/>
                <a:ext cx="7234611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>
                    <a:solidFill>
                      <a:srgbClr val="0070C0"/>
                    </a:solidFill>
                  </a:rPr>
                  <a:t>Say we have a supercapacitor with effective area, separation, and dielectric constant:</a:t>
                </a:r>
              </a:p>
              <a:p>
                <a:r>
                  <a:rPr lang="en-US" sz="1600">
                    <a:solidFill>
                      <a:srgbClr val="0070C0"/>
                    </a:solidFill>
                  </a:rPr>
                  <a:t>A = 2000m</a:t>
                </a:r>
                <a:r>
                  <a:rPr lang="en-US" sz="1600" baseline="30000">
                    <a:solidFill>
                      <a:srgbClr val="0070C0"/>
                    </a:solidFill>
                  </a:rPr>
                  <a:t>2</a:t>
                </a:r>
                <a:r>
                  <a:rPr lang="en-US" sz="1600">
                    <a:solidFill>
                      <a:srgbClr val="0070C0"/>
                    </a:solidFill>
                  </a:rPr>
                  <a:t>,   d = 0.3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1600">
                    <a:solidFill>
                      <a:srgbClr val="0070C0"/>
                    </a:solidFill>
                  </a:rPr>
                  <a:t>m,  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US" sz="1600" dirty="0">
                    <a:solidFill>
                      <a:srgbClr val="0070C0"/>
                    </a:solidFill>
                  </a:rPr>
                  <a:t> </a:t>
                </a:r>
                <a:r>
                  <a:rPr lang="en-US" sz="1600">
                    <a:solidFill>
                      <a:srgbClr val="0070C0"/>
                    </a:solidFill>
                  </a:rPr>
                  <a:t>= 80</a:t>
                </a:r>
              </a:p>
              <a:p>
                <a:endParaRPr lang="en-US" sz="1600" dirty="0">
                  <a:solidFill>
                    <a:srgbClr val="0070C0"/>
                  </a:solidFill>
                </a:endParaRPr>
              </a:p>
              <a:p>
                <a:r>
                  <a:rPr lang="en-US" sz="1600">
                    <a:solidFill>
                      <a:srgbClr val="0070C0"/>
                    </a:solidFill>
                  </a:rPr>
                  <a:t>And hook it up to a battery with potential difference: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sz="1600">
                    <a:solidFill>
                      <a:srgbClr val="0070C0"/>
                    </a:solidFill>
                  </a:rPr>
                  <a:t>V</a:t>
                </a:r>
                <a:r>
                  <a:rPr lang="en-US" sz="1600" baseline="-25000">
                    <a:solidFill>
                      <a:srgbClr val="0070C0"/>
                    </a:solidFill>
                  </a:rPr>
                  <a:t>b</a:t>
                </a:r>
                <a:r>
                  <a:rPr lang="en-US" sz="1600">
                    <a:solidFill>
                      <a:srgbClr val="0070C0"/>
                    </a:solidFill>
                  </a:rPr>
                  <a:t> = 120V.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7ECFE68-58CF-4292-84DD-597CBDE3ED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844" y="1068783"/>
                <a:ext cx="7234611" cy="1323439"/>
              </a:xfrm>
              <a:prstGeom prst="rect">
                <a:avLst/>
              </a:prstGeom>
              <a:blipFill>
                <a:blip r:embed="rId2"/>
                <a:stretch>
                  <a:fillRect l="-506" t="-1382" b="-50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FDE0322D-DFFD-4374-8D00-1812E4C6C1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1517689"/>
              </p:ext>
            </p:extLst>
          </p:nvPr>
        </p:nvGraphicFramePr>
        <p:xfrm>
          <a:off x="7890362" y="708979"/>
          <a:ext cx="3830480" cy="225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3" imgW="3764160" imgH="2293560" progId="Paint.Picture">
                  <p:embed/>
                </p:oleObj>
              </mc:Choice>
              <mc:Fallback>
                <p:oleObj name="Bitmap Image" r:id="rId3" imgW="3764160" imgH="229356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FDE0322D-DFFD-4374-8D00-1812E4C6C1A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90362" y="708979"/>
                        <a:ext cx="3830480" cy="22516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5D7A660-0129-443F-A360-6BFBECDBDE2B}"/>
              </a:ext>
            </a:extLst>
          </p:cNvPr>
          <p:cNvSpPr txBox="1"/>
          <p:nvPr/>
        </p:nvSpPr>
        <p:spPr>
          <a:xfrm>
            <a:off x="227740" y="2798103"/>
            <a:ext cx="24529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(a) What is its capacitance?</a:t>
            </a:r>
            <a:endParaRPr lang="en-US" dirty="0">
              <a:solidFill>
                <a:srgbClr val="0070C0"/>
              </a:solidFill>
            </a:endParaRP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9B20FBD9-D47D-4559-B01F-CC655040CB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1808365"/>
              </p:ext>
            </p:extLst>
          </p:nvPr>
        </p:nvGraphicFramePr>
        <p:xfrm>
          <a:off x="423322" y="3317269"/>
          <a:ext cx="1038225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672840" imgH="393480" progId="Equation.DSMT4">
                  <p:embed/>
                </p:oleObj>
              </mc:Choice>
              <mc:Fallback>
                <p:oleObj name="Equation" r:id="rId5" imgW="672840" imgH="39348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9B20FBD9-D47D-4559-B01F-CC655040CB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3322" y="3317269"/>
                        <a:ext cx="1038225" cy="608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055759EF-F816-4E47-BB6F-942FA2DACC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8468771"/>
              </p:ext>
            </p:extLst>
          </p:nvPr>
        </p:nvGraphicFramePr>
        <p:xfrm>
          <a:off x="1605825" y="3317269"/>
          <a:ext cx="3482975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2260440" imgH="457200" progId="Equation.DSMT4">
                  <p:embed/>
                </p:oleObj>
              </mc:Choice>
              <mc:Fallback>
                <p:oleObj name="Equation" r:id="rId7" imgW="2260440" imgH="45720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055759EF-F816-4E47-BB6F-942FA2DACCF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605825" y="3317269"/>
                        <a:ext cx="3482975" cy="704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AC3274B5-23F3-467A-A433-89A4237819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7186385"/>
              </p:ext>
            </p:extLst>
          </p:nvPr>
        </p:nvGraphicFramePr>
        <p:xfrm>
          <a:off x="8133948" y="3507618"/>
          <a:ext cx="703262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457200" imgH="203040" progId="Equation.DSMT4">
                  <p:embed/>
                </p:oleObj>
              </mc:Choice>
              <mc:Fallback>
                <p:oleObj name="Equation" r:id="rId9" imgW="457200" imgH="20304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AC3274B5-23F3-467A-A433-89A4237819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133948" y="3507618"/>
                        <a:ext cx="703262" cy="314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AC583F68-DDFA-4D47-98D0-EBAAE09382AE}"/>
              </a:ext>
            </a:extLst>
          </p:cNvPr>
          <p:cNvSpPr txBox="1"/>
          <p:nvPr/>
        </p:nvSpPr>
        <p:spPr>
          <a:xfrm>
            <a:off x="240844" y="4121520"/>
            <a:ext cx="3248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(b) How much charge is stored on it?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2A876EE9-06D0-4357-AB92-9DE864EE45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1969372"/>
              </p:ext>
            </p:extLst>
          </p:nvPr>
        </p:nvGraphicFramePr>
        <p:xfrm>
          <a:off x="414338" y="4745038"/>
          <a:ext cx="981075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634680" imgH="228600" progId="Equation.DSMT4">
                  <p:embed/>
                </p:oleObj>
              </mc:Choice>
              <mc:Fallback>
                <p:oleObj name="Equation" r:id="rId11" imgW="634680" imgH="22860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2A876EE9-06D0-4357-AB92-9DE864EE451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14338" y="4745038"/>
                        <a:ext cx="981075" cy="352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4671EB3E-593D-4F52-A7F2-61493C82F9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5406213"/>
              </p:ext>
            </p:extLst>
          </p:nvPr>
        </p:nvGraphicFramePr>
        <p:xfrm>
          <a:off x="1362075" y="4760913"/>
          <a:ext cx="1546225" cy="31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002960" imgH="203040" progId="Equation.DSMT4">
                  <p:embed/>
                </p:oleObj>
              </mc:Choice>
              <mc:Fallback>
                <p:oleObj name="Equation" r:id="rId13" imgW="1002960" imgH="20304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4671EB3E-593D-4F52-A7F2-61493C82F9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362075" y="4760913"/>
                        <a:ext cx="1546225" cy="312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79884479-3F4A-4446-A3B7-E11E7F450D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4197901"/>
              </p:ext>
            </p:extLst>
          </p:nvPr>
        </p:nvGraphicFramePr>
        <p:xfrm>
          <a:off x="2988117" y="4760913"/>
          <a:ext cx="782637" cy="31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507960" imgH="203040" progId="Equation.DSMT4">
                  <p:embed/>
                </p:oleObj>
              </mc:Choice>
              <mc:Fallback>
                <p:oleObj name="Equation" r:id="rId15" imgW="507960" imgH="20304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79884479-3F4A-4446-A3B7-E11E7F450D8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988117" y="4760913"/>
                        <a:ext cx="782637" cy="312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AE5C6C78-DFED-41D2-8A00-DFFF5AA9053F}"/>
              </a:ext>
            </a:extLst>
          </p:cNvPr>
          <p:cNvSpPr txBox="1"/>
          <p:nvPr/>
        </p:nvSpPr>
        <p:spPr>
          <a:xfrm>
            <a:off x="255062" y="5374489"/>
            <a:ext cx="3129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(c) How much energy does it store?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5EC8BECB-B51C-4F7F-9A40-726D6D4C86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1429728"/>
              </p:ext>
            </p:extLst>
          </p:nvPr>
        </p:nvGraphicFramePr>
        <p:xfrm>
          <a:off x="396334" y="5901776"/>
          <a:ext cx="987426" cy="6300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660240" imgH="419040" progId="Equation.DSMT4">
                  <p:embed/>
                </p:oleObj>
              </mc:Choice>
              <mc:Fallback>
                <p:oleObj name="Equation" r:id="rId17" imgW="660240" imgH="41904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5EC8BECB-B51C-4F7F-9A40-726D6D4C86E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96334" y="5901776"/>
                        <a:ext cx="987426" cy="6300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21D7BC6-0CDB-4FB9-AEFA-F0A15D59D51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942758"/>
              </p:ext>
            </p:extLst>
          </p:nvPr>
        </p:nvGraphicFramePr>
        <p:xfrm>
          <a:off x="1638857" y="5916866"/>
          <a:ext cx="941387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698400" imgH="457200" progId="Equation.DSMT4">
                  <p:embed/>
                </p:oleObj>
              </mc:Choice>
              <mc:Fallback>
                <p:oleObj name="Equation" r:id="rId19" imgW="698400" imgH="45720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21D7BC6-0CDB-4FB9-AEFA-F0A15D59D51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638857" y="5916866"/>
                        <a:ext cx="941387" cy="614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BDFE72E1-4D12-48C4-AD21-C710F1B8E6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2053868"/>
              </p:ext>
            </p:extLst>
          </p:nvPr>
        </p:nvGraphicFramePr>
        <p:xfrm>
          <a:off x="2752138" y="6083761"/>
          <a:ext cx="1008063" cy="27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1" imgW="749160" imgH="203040" progId="Equation.DSMT4">
                  <p:embed/>
                </p:oleObj>
              </mc:Choice>
              <mc:Fallback>
                <p:oleObj name="Equation" r:id="rId21" imgW="749160" imgH="20304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BDFE72E1-4D12-48C4-AD21-C710F1B8E6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2752138" y="6083761"/>
                        <a:ext cx="1008063" cy="273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1A1FDBB8-5085-4F28-BB5A-A87CED2386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9811816"/>
              </p:ext>
            </p:extLst>
          </p:nvPr>
        </p:nvGraphicFramePr>
        <p:xfrm>
          <a:off x="5299944" y="3338512"/>
          <a:ext cx="858837" cy="646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3" imgW="558720" imgH="419040" progId="Equation.DSMT4">
                  <p:embed/>
                </p:oleObj>
              </mc:Choice>
              <mc:Fallback>
                <p:oleObj name="Equation" r:id="rId23" imgW="558720" imgH="41904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055759EF-F816-4E47-BB6F-942FA2DACCF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5299944" y="3338512"/>
                        <a:ext cx="858837" cy="6461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BC5ADD9B-D3BD-4C23-B237-BFAFE6838D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7827271"/>
              </p:ext>
            </p:extLst>
          </p:nvPr>
        </p:nvGraphicFramePr>
        <p:xfrm>
          <a:off x="6205538" y="3357563"/>
          <a:ext cx="936625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5" imgW="609480" imgH="393480" progId="Equation.DSMT4">
                  <p:embed/>
                </p:oleObj>
              </mc:Choice>
              <mc:Fallback>
                <p:oleObj name="Equation" r:id="rId25" imgW="609480" imgH="393480" progId="Equation.DSMT4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1A1FDBB8-5085-4F28-BB5A-A87CED2386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6205538" y="3357563"/>
                        <a:ext cx="936625" cy="606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35D6864A-8D02-4994-8CB5-167B61FF10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2547155"/>
              </p:ext>
            </p:extLst>
          </p:nvPr>
        </p:nvGraphicFramePr>
        <p:xfrm>
          <a:off x="7225982" y="3348441"/>
          <a:ext cx="8001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7" imgW="520560" imgH="393480" progId="Equation.DSMT4">
                  <p:embed/>
                </p:oleObj>
              </mc:Choice>
              <mc:Fallback>
                <p:oleObj name="Equation" r:id="rId27" imgW="520560" imgH="39348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AC3274B5-23F3-467A-A433-89A4237819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7225982" y="3348441"/>
                        <a:ext cx="800100" cy="60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1B22CDE5-58D5-478A-9883-D5BC0135C281}"/>
              </a:ext>
            </a:extLst>
          </p:cNvPr>
          <p:cNvSpPr txBox="1"/>
          <p:nvPr/>
        </p:nvSpPr>
        <p:spPr>
          <a:xfrm>
            <a:off x="5299622" y="4552547"/>
            <a:ext cx="62432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0070C0"/>
                </a:solidFill>
              </a:rPr>
              <a:t>(d) If we connect it to a 50% efficient motor, how high could we raise a 50kg weight?</a:t>
            </a:r>
            <a:endParaRPr lang="en-US" sz="1600" dirty="0">
              <a:solidFill>
                <a:srgbClr val="0070C0"/>
              </a:solidFill>
            </a:endParaRPr>
          </a:p>
        </p:txBody>
      </p:sp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C2C43F44-4921-4739-B2DE-5DE2CFA4304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528321"/>
              </p:ext>
            </p:extLst>
          </p:nvPr>
        </p:nvGraphicFramePr>
        <p:xfrm>
          <a:off x="5349548" y="5227550"/>
          <a:ext cx="169227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9" imgW="1066680" imgH="241200" progId="Equation.DSMT4">
                  <p:embed/>
                </p:oleObj>
              </mc:Choice>
              <mc:Fallback>
                <p:oleObj name="Equation" r:id="rId29" imgW="1066680" imgH="24120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5EC8BECB-B51C-4F7F-9A40-726D6D4C86E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5349548" y="5227550"/>
                        <a:ext cx="1692275" cy="384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3E6E3AD7-12B9-42B4-AEBE-1535DCBD22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923234"/>
              </p:ext>
            </p:extLst>
          </p:nvPr>
        </p:nvGraphicFramePr>
        <p:xfrm>
          <a:off x="5346382" y="5676106"/>
          <a:ext cx="2279650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1" imgW="1473120" imgH="228600" progId="Equation.DSMT4">
                  <p:embed/>
                </p:oleObj>
              </mc:Choice>
              <mc:Fallback>
                <p:oleObj name="Equation" r:id="rId31" imgW="1473120" imgH="228600" progId="Equation.DSMT4">
                  <p:embed/>
                  <p:pic>
                    <p:nvPicPr>
                      <p:cNvPr id="22" name="Object 21">
                        <a:extLst>
                          <a:ext uri="{FF2B5EF4-FFF2-40B4-BE49-F238E27FC236}">
                            <a16:creationId xmlns:a16="http://schemas.microsoft.com/office/drawing/2014/main" id="{C2C43F44-4921-4739-B2DE-5DE2CFA4304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5346382" y="5676106"/>
                        <a:ext cx="2279650" cy="352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10007CF8-F0E1-4CD7-8D84-20A86A09FB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4517108"/>
              </p:ext>
            </p:extLst>
          </p:nvPr>
        </p:nvGraphicFramePr>
        <p:xfrm>
          <a:off x="5346382" y="6102615"/>
          <a:ext cx="2047875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3" imgW="1320480" imgH="457200" progId="Equation.DSMT4">
                  <p:embed/>
                </p:oleObj>
              </mc:Choice>
              <mc:Fallback>
                <p:oleObj name="Equation" r:id="rId33" imgW="1320480" imgH="457200" progId="Equation.DSMT4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:a16="http://schemas.microsoft.com/office/drawing/2014/main" id="{3E6E3AD7-12B9-42B4-AEBE-1535DCBD22D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5346382" y="6102615"/>
                        <a:ext cx="2047875" cy="71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08699098-0584-45DA-BC3E-124F17B49B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4066184"/>
              </p:ext>
            </p:extLst>
          </p:nvPr>
        </p:nvGraphicFramePr>
        <p:xfrm>
          <a:off x="7511648" y="6083761"/>
          <a:ext cx="1947862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5" imgW="1257120" imgH="457200" progId="Equation.DSMT4">
                  <p:embed/>
                </p:oleObj>
              </mc:Choice>
              <mc:Fallback>
                <p:oleObj name="Equation" r:id="rId35" imgW="1257120" imgH="457200" progId="Equation.DSMT4">
                  <p:embed/>
                  <p:pic>
                    <p:nvPicPr>
                      <p:cNvPr id="27" name="Object 26">
                        <a:extLst>
                          <a:ext uri="{FF2B5EF4-FFF2-40B4-BE49-F238E27FC236}">
                            <a16:creationId xmlns:a16="http://schemas.microsoft.com/office/drawing/2014/main" id="{10007CF8-F0E1-4CD7-8D84-20A86A09FB5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7511648" y="6083761"/>
                        <a:ext cx="1947862" cy="71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A547A58C-05DD-4288-90C5-9DD6156843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7468079"/>
              </p:ext>
            </p:extLst>
          </p:nvPr>
        </p:nvGraphicFramePr>
        <p:xfrm>
          <a:off x="9576901" y="6281405"/>
          <a:ext cx="865188" cy="31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7" imgW="558720" imgH="203040" progId="Equation.DSMT4">
                  <p:embed/>
                </p:oleObj>
              </mc:Choice>
              <mc:Fallback>
                <p:oleObj name="Equation" r:id="rId37" imgW="558720" imgH="203040" progId="Equation.DSMT4">
                  <p:embed/>
                  <p:pic>
                    <p:nvPicPr>
                      <p:cNvPr id="28" name="Object 27">
                        <a:extLst>
                          <a:ext uri="{FF2B5EF4-FFF2-40B4-BE49-F238E27FC236}">
                            <a16:creationId xmlns:a16="http://schemas.microsoft.com/office/drawing/2014/main" id="{08699098-0584-45DA-BC3E-124F17B49B6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9576901" y="6281405"/>
                        <a:ext cx="865188" cy="315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2695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4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C6A7F-F6AA-4EDB-B6EA-4AFCBB39DC22}"/>
              </a:ext>
            </a:extLst>
          </p:cNvPr>
          <p:cNvSpPr txBox="1">
            <a:spLocks/>
          </p:cNvSpPr>
          <p:nvPr/>
        </p:nvSpPr>
        <p:spPr>
          <a:xfrm>
            <a:off x="4924984" y="211425"/>
            <a:ext cx="2116839" cy="59710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>
                <a:latin typeface="+mn-lt"/>
              </a:rPr>
              <a:t>Example</a:t>
            </a:r>
            <a:endParaRPr lang="en-US" sz="3600" b="1" u="sng" dirty="0">
              <a:latin typeface="+mn-lt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FDE0322D-DFFD-4374-8D00-1812E4C6C1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0563284"/>
              </p:ext>
            </p:extLst>
          </p:nvPr>
        </p:nvGraphicFramePr>
        <p:xfrm>
          <a:off x="8068745" y="392955"/>
          <a:ext cx="3830480" cy="225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3764160" imgH="2293560" progId="Paint.Picture">
                  <p:embed/>
                </p:oleObj>
              </mc:Choice>
              <mc:Fallback>
                <p:oleObj name="Bitmap Image" r:id="rId2" imgW="3764160" imgH="229356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FDE0322D-DFFD-4374-8D00-1812E4C6C1A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68745" y="392955"/>
                        <a:ext cx="3830480" cy="22516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5D7A660-0129-443F-A360-6BFBECDBDE2B}"/>
              </a:ext>
            </a:extLst>
          </p:cNvPr>
          <p:cNvSpPr txBox="1"/>
          <p:nvPr/>
        </p:nvSpPr>
        <p:spPr>
          <a:xfrm>
            <a:off x="240844" y="4371249"/>
            <a:ext cx="6667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0070C0"/>
                </a:solidFill>
              </a:rPr>
              <a:t>(h) What will be the energy stored </a:t>
            </a:r>
            <a:r>
              <a:rPr lang="en-US" sz="1600" i="1">
                <a:solidFill>
                  <a:srgbClr val="0070C0"/>
                </a:solidFill>
              </a:rPr>
              <a:t>immediately</a:t>
            </a:r>
            <a:r>
              <a:rPr lang="en-US" sz="1600">
                <a:solidFill>
                  <a:srgbClr val="0070C0"/>
                </a:solidFill>
              </a:rPr>
              <a:t> after taking the dielectric out?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5A5BE7D-75EB-44D4-A6CE-E027110FD838}"/>
              </a:ext>
            </a:extLst>
          </p:cNvPr>
          <p:cNvSpPr txBox="1"/>
          <p:nvPr/>
        </p:nvSpPr>
        <p:spPr>
          <a:xfrm>
            <a:off x="227739" y="1334005"/>
            <a:ext cx="76729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0070C0"/>
                </a:solidFill>
              </a:rPr>
              <a:t>(f) If we take the dielectric out, what is the capacitance of the capacitor </a:t>
            </a:r>
            <a:r>
              <a:rPr lang="en-US" sz="1600" i="1">
                <a:solidFill>
                  <a:srgbClr val="0070C0"/>
                </a:solidFill>
              </a:rPr>
              <a:t>immediately</a:t>
            </a:r>
            <a:r>
              <a:rPr lang="en-US" sz="1600">
                <a:solidFill>
                  <a:srgbClr val="0070C0"/>
                </a:solidFill>
              </a:rPr>
              <a:t> after?</a:t>
            </a:r>
            <a:endParaRPr lang="en-US" dirty="0">
              <a:solidFill>
                <a:srgbClr val="0070C0"/>
              </a:solidFill>
            </a:endParaRPr>
          </a:p>
        </p:txBody>
      </p:sp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1DEA58D0-9A25-492E-A67E-DDDE4FE759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7015228"/>
              </p:ext>
            </p:extLst>
          </p:nvPr>
        </p:nvGraphicFramePr>
        <p:xfrm>
          <a:off x="423322" y="1969234"/>
          <a:ext cx="1038225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72840" imgH="393480" progId="Equation.DSMT4">
                  <p:embed/>
                </p:oleObj>
              </mc:Choice>
              <mc:Fallback>
                <p:oleObj name="Equation" r:id="rId4" imgW="672840" imgH="39348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9B20FBD9-D47D-4559-B01F-CC655040CB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3322" y="1969234"/>
                        <a:ext cx="1038225" cy="608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1E36B744-70D1-469D-8810-0BECC3ADF6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4576205"/>
              </p:ext>
            </p:extLst>
          </p:nvPr>
        </p:nvGraphicFramePr>
        <p:xfrm>
          <a:off x="1512960" y="1939768"/>
          <a:ext cx="3325812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158920" imgH="457200" progId="Equation.DSMT4">
                  <p:embed/>
                </p:oleObj>
              </mc:Choice>
              <mc:Fallback>
                <p:oleObj name="Equation" r:id="rId6" imgW="2158920" imgH="45720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055759EF-F816-4E47-BB6F-942FA2DACCF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12960" y="1939768"/>
                        <a:ext cx="3325812" cy="704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>
            <a:extLst>
              <a:ext uri="{FF2B5EF4-FFF2-40B4-BE49-F238E27FC236}">
                <a16:creationId xmlns:a16="http://schemas.microsoft.com/office/drawing/2014/main" id="{DECEE1F7-1A7C-4A42-BC0E-A7DE63006A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4794652"/>
              </p:ext>
            </p:extLst>
          </p:nvPr>
        </p:nvGraphicFramePr>
        <p:xfrm>
          <a:off x="4896703" y="2146766"/>
          <a:ext cx="820737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533160" imgH="203040" progId="Equation.DSMT4">
                  <p:embed/>
                </p:oleObj>
              </mc:Choice>
              <mc:Fallback>
                <p:oleObj name="Equation" r:id="rId8" imgW="533160" imgH="20304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AC3274B5-23F3-467A-A433-89A4237819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896703" y="2146766"/>
                        <a:ext cx="820737" cy="314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068AD72F-632B-4004-8C21-591964DA4295}"/>
              </a:ext>
            </a:extLst>
          </p:cNvPr>
          <p:cNvSpPr txBox="1"/>
          <p:nvPr/>
        </p:nvSpPr>
        <p:spPr>
          <a:xfrm>
            <a:off x="240844" y="2907113"/>
            <a:ext cx="66543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0070C0"/>
                </a:solidFill>
              </a:rPr>
              <a:t>(g) What will be the charge stored </a:t>
            </a:r>
            <a:r>
              <a:rPr lang="en-US" sz="1600" i="1">
                <a:solidFill>
                  <a:srgbClr val="0070C0"/>
                </a:solidFill>
              </a:rPr>
              <a:t>immediately</a:t>
            </a:r>
            <a:r>
              <a:rPr lang="en-US" sz="1600">
                <a:solidFill>
                  <a:srgbClr val="0070C0"/>
                </a:solidFill>
              </a:rPr>
              <a:t> after taking the dielectric out?</a:t>
            </a:r>
            <a:endParaRPr lang="en-US" dirty="0">
              <a:solidFill>
                <a:srgbClr val="0070C0"/>
              </a:solidFill>
            </a:endParaRPr>
          </a:p>
        </p:txBody>
      </p:sp>
      <p:graphicFrame>
        <p:nvGraphicFramePr>
          <p:cNvPr id="38" name="Object 37">
            <a:extLst>
              <a:ext uri="{FF2B5EF4-FFF2-40B4-BE49-F238E27FC236}">
                <a16:creationId xmlns:a16="http://schemas.microsoft.com/office/drawing/2014/main" id="{80B498C5-C9FC-42B0-A2A4-EFE9A6D4D79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041893"/>
              </p:ext>
            </p:extLst>
          </p:nvPr>
        </p:nvGraphicFramePr>
        <p:xfrm>
          <a:off x="4068236" y="3695645"/>
          <a:ext cx="1016000" cy="31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660240" imgH="203040" progId="Equation.DSMT4">
                  <p:embed/>
                </p:oleObj>
              </mc:Choice>
              <mc:Fallback>
                <p:oleObj name="Equation" r:id="rId10" imgW="660240" imgH="203040" progId="Equation.DSMT4">
                  <p:embed/>
                  <p:pic>
                    <p:nvPicPr>
                      <p:cNvPr id="31" name="Object 30">
                        <a:extLst>
                          <a:ext uri="{FF2B5EF4-FFF2-40B4-BE49-F238E27FC236}">
                            <a16:creationId xmlns:a16="http://schemas.microsoft.com/office/drawing/2014/main" id="{1DEA58D0-9A25-492E-A67E-DDDE4FE759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068236" y="3695645"/>
                        <a:ext cx="1016000" cy="312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D0A1E41F-08EF-4FA8-8ED9-389461ED1814}"/>
              </a:ext>
            </a:extLst>
          </p:cNvPr>
          <p:cNvSpPr txBox="1"/>
          <p:nvPr/>
        </p:nvSpPr>
        <p:spPr>
          <a:xfrm>
            <a:off x="423322" y="3463673"/>
            <a:ext cx="33851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Immediately after, the charge won’t have had time to change, and so it will still be: </a:t>
            </a:r>
          </a:p>
        </p:txBody>
      </p:sp>
      <p:graphicFrame>
        <p:nvGraphicFramePr>
          <p:cNvPr id="41" name="Object 40">
            <a:extLst>
              <a:ext uri="{FF2B5EF4-FFF2-40B4-BE49-F238E27FC236}">
                <a16:creationId xmlns:a16="http://schemas.microsoft.com/office/drawing/2014/main" id="{C568B16D-08E3-46BE-9463-2034F00CAC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6959720"/>
              </p:ext>
            </p:extLst>
          </p:nvPr>
        </p:nvGraphicFramePr>
        <p:xfrm>
          <a:off x="469358" y="4851804"/>
          <a:ext cx="992189" cy="629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660240" imgH="419040" progId="Equation.DSMT4">
                  <p:embed/>
                </p:oleObj>
              </mc:Choice>
              <mc:Fallback>
                <p:oleObj name="Equation" r:id="rId12" imgW="660240" imgH="41904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5EC8BECB-B51C-4F7F-9A40-726D6D4C86E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69358" y="4851804"/>
                        <a:ext cx="992189" cy="6298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>
            <a:extLst>
              <a:ext uri="{FF2B5EF4-FFF2-40B4-BE49-F238E27FC236}">
                <a16:creationId xmlns:a16="http://schemas.microsoft.com/office/drawing/2014/main" id="{09F2F011-2D22-4364-850C-FE422EF23E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156983"/>
              </p:ext>
            </p:extLst>
          </p:nvPr>
        </p:nvGraphicFramePr>
        <p:xfrm>
          <a:off x="1619781" y="4887673"/>
          <a:ext cx="992188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736560" imgH="457200" progId="Equation.DSMT4">
                  <p:embed/>
                </p:oleObj>
              </mc:Choice>
              <mc:Fallback>
                <p:oleObj name="Equation" r:id="rId14" imgW="736560" imgH="45720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21D7BC6-0CDB-4FB9-AEFA-F0A15D59D51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619781" y="4887673"/>
                        <a:ext cx="992188" cy="614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>
            <a:extLst>
              <a:ext uri="{FF2B5EF4-FFF2-40B4-BE49-F238E27FC236}">
                <a16:creationId xmlns:a16="http://schemas.microsoft.com/office/drawing/2014/main" id="{26A8C104-3069-4777-BB5F-7F36708A2B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2022309"/>
              </p:ext>
            </p:extLst>
          </p:nvPr>
        </p:nvGraphicFramePr>
        <p:xfrm>
          <a:off x="2830151" y="5030191"/>
          <a:ext cx="1008063" cy="27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749160" imgH="203040" progId="Equation.DSMT4">
                  <p:embed/>
                </p:oleObj>
              </mc:Choice>
              <mc:Fallback>
                <p:oleObj name="Equation" r:id="rId16" imgW="749160" imgH="20304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BDFE72E1-4D12-48C4-AD21-C710F1B8E6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830151" y="5030191"/>
                        <a:ext cx="1008063" cy="273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9396CD48-F642-4878-9004-7A695E9D2B58}"/>
              </a:ext>
            </a:extLst>
          </p:cNvPr>
          <p:cNvSpPr txBox="1"/>
          <p:nvPr/>
        </p:nvSpPr>
        <p:spPr>
          <a:xfrm>
            <a:off x="240844" y="5665372"/>
            <a:ext cx="39007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0070C0"/>
                </a:solidFill>
              </a:rPr>
              <a:t>(i) Where does this extra energy come from?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E9592ED-E28B-43B9-8F87-3B6A9C6B697B}"/>
              </a:ext>
            </a:extLst>
          </p:cNvPr>
          <p:cNvSpPr txBox="1"/>
          <p:nvPr/>
        </p:nvSpPr>
        <p:spPr>
          <a:xfrm>
            <a:off x="348063" y="6003926"/>
            <a:ext cx="33851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From the work we did to pull the dielectric out.</a:t>
            </a:r>
          </a:p>
        </p:txBody>
      </p:sp>
      <p:graphicFrame>
        <p:nvGraphicFramePr>
          <p:cNvPr id="47" name="Object 46">
            <a:extLst>
              <a:ext uri="{FF2B5EF4-FFF2-40B4-BE49-F238E27FC236}">
                <a16:creationId xmlns:a16="http://schemas.microsoft.com/office/drawing/2014/main" id="{92A173D8-B60B-4C4B-A9A6-A21D0F44B3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0229537"/>
              </p:ext>
            </p:extLst>
          </p:nvPr>
        </p:nvGraphicFramePr>
        <p:xfrm>
          <a:off x="6637467" y="2481263"/>
          <a:ext cx="5018087" cy="229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18" imgW="4930200" imgH="2339280" progId="Paint.Picture">
                  <p:embed/>
                </p:oleObj>
              </mc:Choice>
              <mc:Fallback>
                <p:oleObj name="Bitmap Image" r:id="rId18" imgW="4930200" imgH="233928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FDE0322D-DFFD-4374-8D00-1812E4C6C1A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7467" y="2481263"/>
                        <a:ext cx="5018087" cy="22955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91282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7" grpId="0"/>
      <p:bldP spid="23" grpId="0"/>
      <p:bldP spid="45" grpId="0"/>
      <p:bldP spid="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C6A7F-F6AA-4EDB-B6EA-4AFCBB39DC22}"/>
              </a:ext>
            </a:extLst>
          </p:cNvPr>
          <p:cNvSpPr txBox="1">
            <a:spLocks/>
          </p:cNvSpPr>
          <p:nvPr/>
        </p:nvSpPr>
        <p:spPr>
          <a:xfrm>
            <a:off x="4924984" y="211425"/>
            <a:ext cx="2116839" cy="59710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>
                <a:latin typeface="+mn-lt"/>
              </a:rPr>
              <a:t>Example</a:t>
            </a:r>
            <a:endParaRPr lang="en-US" sz="3600" b="1" u="sng" dirty="0">
              <a:latin typeface="+mn-lt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FDE0322D-DFFD-4374-8D00-1812E4C6C1A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068745" y="392955"/>
          <a:ext cx="3830480" cy="225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3764160" imgH="2293560" progId="Paint.Picture">
                  <p:embed/>
                </p:oleObj>
              </mc:Choice>
              <mc:Fallback>
                <p:oleObj name="Bitmap Image" r:id="rId2" imgW="3764160" imgH="229356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FDE0322D-DFFD-4374-8D00-1812E4C6C1A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68745" y="392955"/>
                        <a:ext cx="3830480" cy="22516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5D7A660-0129-443F-A360-6BFBECDBDE2B}"/>
              </a:ext>
            </a:extLst>
          </p:cNvPr>
          <p:cNvSpPr txBox="1"/>
          <p:nvPr/>
        </p:nvSpPr>
        <p:spPr>
          <a:xfrm>
            <a:off x="200705" y="3090446"/>
            <a:ext cx="35351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0070C0"/>
                </a:solidFill>
              </a:rPr>
              <a:t>(k) What will now be the energy stored?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68AD72F-632B-4004-8C21-591964DA4295}"/>
              </a:ext>
            </a:extLst>
          </p:cNvPr>
          <p:cNvSpPr txBox="1"/>
          <p:nvPr/>
        </p:nvSpPr>
        <p:spPr>
          <a:xfrm>
            <a:off x="207181" y="1058131"/>
            <a:ext cx="7339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0070C0"/>
                </a:solidFill>
              </a:rPr>
              <a:t>(j) What will be the charge stored </a:t>
            </a:r>
            <a:r>
              <a:rPr lang="en-US" sz="1600" i="1">
                <a:solidFill>
                  <a:srgbClr val="0070C0"/>
                </a:solidFill>
              </a:rPr>
              <a:t>after waiting a while</a:t>
            </a:r>
            <a:r>
              <a:rPr lang="en-US" sz="1600">
                <a:solidFill>
                  <a:srgbClr val="0070C0"/>
                </a:solidFill>
              </a:rPr>
              <a:t> after taking the dielectric out?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0A1E41F-08EF-4FA8-8ED9-389461ED1814}"/>
              </a:ext>
            </a:extLst>
          </p:cNvPr>
          <p:cNvSpPr txBox="1"/>
          <p:nvPr/>
        </p:nvSpPr>
        <p:spPr>
          <a:xfrm>
            <a:off x="498736" y="1497498"/>
            <a:ext cx="6279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The battery will have now had time to restore the potential difference across the capacitor to 120V, and so the charge on the cap will then be: </a:t>
            </a:r>
          </a:p>
        </p:txBody>
      </p:sp>
      <p:graphicFrame>
        <p:nvGraphicFramePr>
          <p:cNvPr id="41" name="Object 40">
            <a:extLst>
              <a:ext uri="{FF2B5EF4-FFF2-40B4-BE49-F238E27FC236}">
                <a16:creationId xmlns:a16="http://schemas.microsoft.com/office/drawing/2014/main" id="{C568B16D-08E3-46BE-9463-2034F00CAC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8821606"/>
              </p:ext>
            </p:extLst>
          </p:nvPr>
        </p:nvGraphicFramePr>
        <p:xfrm>
          <a:off x="536446" y="3674476"/>
          <a:ext cx="992188" cy="629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60240" imgH="419040" progId="Equation.DSMT4">
                  <p:embed/>
                </p:oleObj>
              </mc:Choice>
              <mc:Fallback>
                <p:oleObj name="Equation" r:id="rId4" imgW="660240" imgH="419040" progId="Equation.DSMT4">
                  <p:embed/>
                  <p:pic>
                    <p:nvPicPr>
                      <p:cNvPr id="41" name="Object 40">
                        <a:extLst>
                          <a:ext uri="{FF2B5EF4-FFF2-40B4-BE49-F238E27FC236}">
                            <a16:creationId xmlns:a16="http://schemas.microsoft.com/office/drawing/2014/main" id="{C568B16D-08E3-46BE-9463-2034F00CACB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6446" y="3674476"/>
                        <a:ext cx="992188" cy="6298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>
            <a:extLst>
              <a:ext uri="{FF2B5EF4-FFF2-40B4-BE49-F238E27FC236}">
                <a16:creationId xmlns:a16="http://schemas.microsoft.com/office/drawing/2014/main" id="{09F2F011-2D22-4364-850C-FE422EF23E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4799696"/>
              </p:ext>
            </p:extLst>
          </p:nvPr>
        </p:nvGraphicFramePr>
        <p:xfrm>
          <a:off x="1725841" y="3716338"/>
          <a:ext cx="992188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36560" imgH="457200" progId="Equation.DSMT4">
                  <p:embed/>
                </p:oleObj>
              </mc:Choice>
              <mc:Fallback>
                <p:oleObj name="Equation" r:id="rId6" imgW="736560" imgH="457200" progId="Equation.DSMT4">
                  <p:embed/>
                  <p:pic>
                    <p:nvPicPr>
                      <p:cNvPr id="42" name="Object 41">
                        <a:extLst>
                          <a:ext uri="{FF2B5EF4-FFF2-40B4-BE49-F238E27FC236}">
                            <a16:creationId xmlns:a16="http://schemas.microsoft.com/office/drawing/2014/main" id="{09F2F011-2D22-4364-850C-FE422EF23E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725841" y="3716338"/>
                        <a:ext cx="992188" cy="614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>
            <a:extLst>
              <a:ext uri="{FF2B5EF4-FFF2-40B4-BE49-F238E27FC236}">
                <a16:creationId xmlns:a16="http://schemas.microsoft.com/office/drawing/2014/main" id="{26A8C104-3069-4777-BB5F-7F36708A2B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9862531"/>
              </p:ext>
            </p:extLst>
          </p:nvPr>
        </p:nvGraphicFramePr>
        <p:xfrm>
          <a:off x="2890455" y="3874127"/>
          <a:ext cx="1008063" cy="27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749160" imgH="203040" progId="Equation.DSMT4">
                  <p:embed/>
                </p:oleObj>
              </mc:Choice>
              <mc:Fallback>
                <p:oleObj name="Equation" r:id="rId8" imgW="749160" imgH="203040" progId="Equation.DSMT4">
                  <p:embed/>
                  <p:pic>
                    <p:nvPicPr>
                      <p:cNvPr id="43" name="Object 42">
                        <a:extLst>
                          <a:ext uri="{FF2B5EF4-FFF2-40B4-BE49-F238E27FC236}">
                            <a16:creationId xmlns:a16="http://schemas.microsoft.com/office/drawing/2014/main" id="{26A8C104-3069-4777-BB5F-7F36708A2B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890455" y="3874127"/>
                        <a:ext cx="1008063" cy="273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9396CD48-F642-4878-9004-7A695E9D2B58}"/>
              </a:ext>
            </a:extLst>
          </p:cNvPr>
          <p:cNvSpPr txBox="1"/>
          <p:nvPr/>
        </p:nvSpPr>
        <p:spPr>
          <a:xfrm>
            <a:off x="200705" y="4559715"/>
            <a:ext cx="60869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0070C0"/>
                </a:solidFill>
              </a:rPr>
              <a:t>(l) Now the energy is lower than it was.  Where did some of the excess energy go?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E9592ED-E28B-43B9-8F87-3B6A9C6B697B}"/>
              </a:ext>
            </a:extLst>
          </p:cNvPr>
          <p:cNvSpPr txBox="1"/>
          <p:nvPr/>
        </p:nvSpPr>
        <p:spPr>
          <a:xfrm>
            <a:off x="328550" y="5321667"/>
            <a:ext cx="4281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It gets lost as work done on the battery.  </a:t>
            </a:r>
          </a:p>
        </p:txBody>
      </p:sp>
      <p:graphicFrame>
        <p:nvGraphicFramePr>
          <p:cNvPr id="47" name="Object 46">
            <a:extLst>
              <a:ext uri="{FF2B5EF4-FFF2-40B4-BE49-F238E27FC236}">
                <a16:creationId xmlns:a16="http://schemas.microsoft.com/office/drawing/2014/main" id="{92A173D8-B60B-4C4B-A9A6-A21D0F44B30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637467" y="2481263"/>
          <a:ext cx="5018087" cy="229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10" imgW="4930200" imgH="2339280" progId="Paint.Picture">
                  <p:embed/>
                </p:oleObj>
              </mc:Choice>
              <mc:Fallback>
                <p:oleObj name="Bitmap Image" r:id="rId10" imgW="4930200" imgH="2339280" progId="Paint.Picture">
                  <p:embed/>
                  <p:pic>
                    <p:nvPicPr>
                      <p:cNvPr id="47" name="Object 46">
                        <a:extLst>
                          <a:ext uri="{FF2B5EF4-FFF2-40B4-BE49-F238E27FC236}">
                            <a16:creationId xmlns:a16="http://schemas.microsoft.com/office/drawing/2014/main" id="{92A173D8-B60B-4C4B-A9A6-A21D0F44B30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7467" y="2481263"/>
                        <a:ext cx="5018087" cy="22955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65EC5C5B-C1F4-44BC-97DA-25458E9F53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5255762"/>
              </p:ext>
            </p:extLst>
          </p:nvPr>
        </p:nvGraphicFramePr>
        <p:xfrm>
          <a:off x="527050" y="2260600"/>
          <a:ext cx="979488" cy="350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634680" imgH="228600" progId="Equation.DSMT4">
                  <p:embed/>
                </p:oleObj>
              </mc:Choice>
              <mc:Fallback>
                <p:oleObj name="Equation" r:id="rId12" imgW="634680" imgH="22860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2A876EE9-06D0-4357-AB92-9DE864EE451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27050" y="2260600"/>
                        <a:ext cx="979488" cy="350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DAE544C1-A9E4-4697-8142-3C00EFC212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2556933"/>
              </p:ext>
            </p:extLst>
          </p:nvPr>
        </p:nvGraphicFramePr>
        <p:xfrm>
          <a:off x="1427163" y="2276475"/>
          <a:ext cx="1643062" cy="31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066680" imgH="203040" progId="Equation.DSMT4">
                  <p:embed/>
                </p:oleObj>
              </mc:Choice>
              <mc:Fallback>
                <p:oleObj name="Equation" r:id="rId14" imgW="1066680" imgH="20304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4671EB3E-593D-4F52-A7F2-61493C82F9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427163" y="2276475"/>
                        <a:ext cx="1643062" cy="312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B0552AFB-D1DE-40F9-AF69-E73A82AFF9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3467675"/>
              </p:ext>
            </p:extLst>
          </p:nvPr>
        </p:nvGraphicFramePr>
        <p:xfrm>
          <a:off x="3160713" y="2276475"/>
          <a:ext cx="665162" cy="31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431640" imgH="203040" progId="Equation.DSMT4">
                  <p:embed/>
                </p:oleObj>
              </mc:Choice>
              <mc:Fallback>
                <p:oleObj name="Equation" r:id="rId16" imgW="431640" imgH="20304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79884479-3F4A-4446-A3B7-E11E7F450D8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3160713" y="2276475"/>
                        <a:ext cx="665162" cy="312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93974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3" grpId="0"/>
      <p:bldP spid="45" grpId="0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9C2E977A-96A5-42BF-BE37-A3B18D9D07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429" y="3242801"/>
            <a:ext cx="1066800" cy="183832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8102D9A-42CF-46A6-BB4B-A46C096281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9156429">
            <a:off x="9828393" y="4462749"/>
            <a:ext cx="1647825" cy="183832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DF31068-13BF-4F02-B8EE-121433CCDAF7}"/>
              </a:ext>
            </a:extLst>
          </p:cNvPr>
          <p:cNvSpPr txBox="1"/>
          <p:nvPr/>
        </p:nvSpPr>
        <p:spPr>
          <a:xfrm>
            <a:off x="3027942" y="177742"/>
            <a:ext cx="55192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/>
              <a:t>What do Capacitors consist of ?</a:t>
            </a:r>
            <a:endParaRPr lang="en-US" b="1" u="sng"/>
          </a:p>
        </p:txBody>
      </p:sp>
      <p:pic>
        <p:nvPicPr>
          <p:cNvPr id="72" name="Picture 71">
            <a:extLst>
              <a:ext uri="{FF2B5EF4-FFF2-40B4-BE49-F238E27FC236}">
                <a16:creationId xmlns:a16="http://schemas.microsoft.com/office/drawing/2014/main" id="{94D777DA-0156-47F0-8FF0-467EF3C833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0546" y="1735270"/>
            <a:ext cx="2827342" cy="49698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C4718244-C279-4746-BE6E-BD92A21156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04241" y="3072131"/>
            <a:ext cx="3253276" cy="2008995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7B641348-5C9F-45B1-A826-73E43EA80C8B}"/>
              </a:ext>
            </a:extLst>
          </p:cNvPr>
          <p:cNvSpPr txBox="1"/>
          <p:nvPr/>
        </p:nvSpPr>
        <p:spPr>
          <a:xfrm>
            <a:off x="3122814" y="5834452"/>
            <a:ext cx="2275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Terminal connections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13FE733-4A04-4B4C-9E3F-506AE90E09C8}"/>
              </a:ext>
            </a:extLst>
          </p:cNvPr>
          <p:cNvSpPr txBox="1"/>
          <p:nvPr/>
        </p:nvSpPr>
        <p:spPr>
          <a:xfrm>
            <a:off x="2416376" y="2278772"/>
            <a:ext cx="1465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Metal plates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F285A3D-4B45-4C49-A807-5D4E32AF3795}"/>
              </a:ext>
            </a:extLst>
          </p:cNvPr>
          <p:cNvSpPr txBox="1"/>
          <p:nvPr/>
        </p:nvSpPr>
        <p:spPr>
          <a:xfrm>
            <a:off x="4624578" y="1929468"/>
            <a:ext cx="1599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Dielectric </a:t>
            </a:r>
          </a:p>
          <a:p>
            <a:r>
              <a:rPr lang="en-US"/>
              <a:t>(ceramic?)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4772974-E588-4272-BC54-82A4222CD57B}"/>
              </a:ext>
            </a:extLst>
          </p:cNvPr>
          <p:cNvSpPr txBox="1"/>
          <p:nvPr/>
        </p:nvSpPr>
        <p:spPr>
          <a:xfrm>
            <a:off x="7569200" y="1038736"/>
            <a:ext cx="2275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Terminal connections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FBC5443-06C7-42A5-9195-C1EC89D6D4EC}"/>
              </a:ext>
            </a:extLst>
          </p:cNvPr>
          <p:cNvSpPr txBox="1"/>
          <p:nvPr/>
        </p:nvSpPr>
        <p:spPr>
          <a:xfrm>
            <a:off x="6180037" y="3113819"/>
            <a:ext cx="1491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Metal plates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5341E17-0D3D-4001-A830-3877223D2B24}"/>
              </a:ext>
            </a:extLst>
          </p:cNvPr>
          <p:cNvSpPr txBox="1"/>
          <p:nvPr/>
        </p:nvSpPr>
        <p:spPr>
          <a:xfrm>
            <a:off x="9909681" y="3147412"/>
            <a:ext cx="2056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Dielectric </a:t>
            </a:r>
          </a:p>
          <a:p>
            <a:r>
              <a:rPr lang="en-US"/>
              <a:t>(Aluminum Oxide?)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B9984BC3-1D52-4070-9E27-242046D3DCEB}"/>
              </a:ext>
            </a:extLst>
          </p:cNvPr>
          <p:cNvCxnSpPr>
            <a:cxnSpLocks/>
          </p:cNvCxnSpPr>
          <p:nvPr/>
        </p:nvCxnSpPr>
        <p:spPr>
          <a:xfrm flipH="1" flipV="1">
            <a:off x="3747607" y="5075208"/>
            <a:ext cx="395330" cy="7665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5B12F459-9FB9-4D63-8223-7CEE26E29963}"/>
              </a:ext>
            </a:extLst>
          </p:cNvPr>
          <p:cNvCxnSpPr>
            <a:cxnSpLocks/>
          </p:cNvCxnSpPr>
          <p:nvPr/>
        </p:nvCxnSpPr>
        <p:spPr>
          <a:xfrm flipV="1">
            <a:off x="4142937" y="5075209"/>
            <a:ext cx="232165" cy="7466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B5AA3436-DF5D-4E74-9800-80F919007051}"/>
              </a:ext>
            </a:extLst>
          </p:cNvPr>
          <p:cNvCxnSpPr>
            <a:cxnSpLocks/>
          </p:cNvCxnSpPr>
          <p:nvPr/>
        </p:nvCxnSpPr>
        <p:spPr>
          <a:xfrm flipH="1">
            <a:off x="4050027" y="2640199"/>
            <a:ext cx="825450" cy="45119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or: Curved 93">
            <a:extLst>
              <a:ext uri="{FF2B5EF4-FFF2-40B4-BE49-F238E27FC236}">
                <a16:creationId xmlns:a16="http://schemas.microsoft.com/office/drawing/2014/main" id="{79C1BB0F-B77E-4F79-8766-E0DBFC6DE146}"/>
              </a:ext>
            </a:extLst>
          </p:cNvPr>
          <p:cNvCxnSpPr>
            <a:cxnSpLocks/>
          </p:cNvCxnSpPr>
          <p:nvPr/>
        </p:nvCxnSpPr>
        <p:spPr>
          <a:xfrm rot="16200000" flipH="1">
            <a:off x="2590830" y="3175179"/>
            <a:ext cx="1803157" cy="686461"/>
          </a:xfrm>
          <a:prstGeom prst="curvedConnector3">
            <a:avLst>
              <a:gd name="adj1" fmla="val 11218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ctor: Curved 102">
            <a:extLst>
              <a:ext uri="{FF2B5EF4-FFF2-40B4-BE49-F238E27FC236}">
                <a16:creationId xmlns:a16="http://schemas.microsoft.com/office/drawing/2014/main" id="{05A3063C-E14E-42C5-8291-CDFE0125A413}"/>
              </a:ext>
            </a:extLst>
          </p:cNvPr>
          <p:cNvCxnSpPr>
            <a:cxnSpLocks/>
          </p:cNvCxnSpPr>
          <p:nvPr/>
        </p:nvCxnSpPr>
        <p:spPr>
          <a:xfrm rot="16200000" flipH="1">
            <a:off x="2865231" y="2976104"/>
            <a:ext cx="1776186" cy="1014094"/>
          </a:xfrm>
          <a:prstGeom prst="curvedConnector3">
            <a:avLst>
              <a:gd name="adj1" fmla="val 122318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A0EA3EB9-ADB8-429E-82BC-C51C19D8785C}"/>
              </a:ext>
            </a:extLst>
          </p:cNvPr>
          <p:cNvCxnSpPr>
            <a:cxnSpLocks/>
          </p:cNvCxnSpPr>
          <p:nvPr/>
        </p:nvCxnSpPr>
        <p:spPr>
          <a:xfrm flipH="1">
            <a:off x="9189266" y="4006609"/>
            <a:ext cx="1463040" cy="832455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BB7FDB60-4D55-44F2-BCE0-3D5D1403A3EE}"/>
              </a:ext>
            </a:extLst>
          </p:cNvPr>
          <p:cNvCxnSpPr>
            <a:cxnSpLocks/>
          </p:cNvCxnSpPr>
          <p:nvPr/>
        </p:nvCxnSpPr>
        <p:spPr>
          <a:xfrm flipH="1">
            <a:off x="8387663" y="1394624"/>
            <a:ext cx="319094" cy="6850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10E8A939-7597-4D10-B08F-3A50F88A078B}"/>
              </a:ext>
            </a:extLst>
          </p:cNvPr>
          <p:cNvCxnSpPr>
            <a:cxnSpLocks/>
            <a:stCxn id="80" idx="2"/>
          </p:cNvCxnSpPr>
          <p:nvPr/>
        </p:nvCxnSpPr>
        <p:spPr>
          <a:xfrm>
            <a:off x="8706757" y="1408068"/>
            <a:ext cx="362125" cy="5003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5E6B3A20-9C35-402F-A4A3-0BE3E1E6AAAC}"/>
              </a:ext>
            </a:extLst>
          </p:cNvPr>
          <p:cNvCxnSpPr>
            <a:cxnSpLocks/>
          </p:cNvCxnSpPr>
          <p:nvPr/>
        </p:nvCxnSpPr>
        <p:spPr>
          <a:xfrm>
            <a:off x="6938080" y="3557067"/>
            <a:ext cx="1948762" cy="264921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87B0FC30-651B-4879-AF60-37B0B81F030B}"/>
              </a:ext>
            </a:extLst>
          </p:cNvPr>
          <p:cNvCxnSpPr>
            <a:cxnSpLocks/>
          </p:cNvCxnSpPr>
          <p:nvPr/>
        </p:nvCxnSpPr>
        <p:spPr>
          <a:xfrm>
            <a:off x="6938080" y="3562602"/>
            <a:ext cx="2292634" cy="6241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190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976A8C4B-34B9-460B-9444-5DE8144AF8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8014" y="2907919"/>
            <a:ext cx="2238375" cy="1800225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AC3E421D-A113-4BC1-864E-26967E5030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7553" y="2501078"/>
            <a:ext cx="2562225" cy="25812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54F2328-72D9-4601-8624-D55672D7EE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631" y="2289899"/>
            <a:ext cx="3146486" cy="247395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DF31068-13BF-4F02-B8EE-121433CCDAF7}"/>
              </a:ext>
            </a:extLst>
          </p:cNvPr>
          <p:cNvSpPr txBox="1"/>
          <p:nvPr/>
        </p:nvSpPr>
        <p:spPr>
          <a:xfrm>
            <a:off x="3513010" y="321413"/>
            <a:ext cx="55192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/>
              <a:t>What do Capacitors consist of ?</a:t>
            </a:r>
            <a:endParaRPr lang="en-US" b="1" u="sng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7249FAA-ABE2-4935-BD01-F66855393966}"/>
              </a:ext>
            </a:extLst>
          </p:cNvPr>
          <p:cNvCxnSpPr>
            <a:cxnSpLocks/>
          </p:cNvCxnSpPr>
          <p:nvPr/>
        </p:nvCxnSpPr>
        <p:spPr>
          <a:xfrm flipH="1" flipV="1">
            <a:off x="7194448" y="4789359"/>
            <a:ext cx="978398" cy="8042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939197B-06E4-4B11-BE18-9D0B79957610}"/>
              </a:ext>
            </a:extLst>
          </p:cNvPr>
          <p:cNvCxnSpPr>
            <a:cxnSpLocks/>
          </p:cNvCxnSpPr>
          <p:nvPr/>
        </p:nvCxnSpPr>
        <p:spPr>
          <a:xfrm flipH="1" flipV="1">
            <a:off x="6712333" y="5115120"/>
            <a:ext cx="613753" cy="4784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D330856-9781-4766-89BD-2DC340BD8968}"/>
              </a:ext>
            </a:extLst>
          </p:cNvPr>
          <p:cNvCxnSpPr>
            <a:cxnSpLocks/>
          </p:cNvCxnSpPr>
          <p:nvPr/>
        </p:nvCxnSpPr>
        <p:spPr>
          <a:xfrm flipV="1">
            <a:off x="7326086" y="4723825"/>
            <a:ext cx="1717070" cy="8697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0B07072-D7B7-47BA-8DE7-DA15C166D130}"/>
              </a:ext>
            </a:extLst>
          </p:cNvPr>
          <p:cNvCxnSpPr>
            <a:cxnSpLocks/>
          </p:cNvCxnSpPr>
          <p:nvPr/>
        </p:nvCxnSpPr>
        <p:spPr>
          <a:xfrm flipV="1">
            <a:off x="8172846" y="4763855"/>
            <a:ext cx="2216834" cy="8297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906C6D67-F051-4CDA-B2A9-C7E366CA07C2}"/>
              </a:ext>
            </a:extLst>
          </p:cNvPr>
          <p:cNvSpPr txBox="1"/>
          <p:nvPr/>
        </p:nvSpPr>
        <p:spPr>
          <a:xfrm flipH="1">
            <a:off x="7194448" y="1759714"/>
            <a:ext cx="46267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Dielectric </a:t>
            </a:r>
          </a:p>
          <a:p>
            <a:r>
              <a:rPr lang="en-US"/>
              <a:t>(</a:t>
            </a:r>
            <a:r>
              <a:rPr lang="en-US" i="1"/>
              <a:t>very</a:t>
            </a:r>
            <a:r>
              <a:rPr lang="en-US"/>
              <a:t> thin porous paper separator + electrolytic solution)</a:t>
            </a:r>
          </a:p>
        </p:txBody>
      </p:sp>
      <p:sp>
        <p:nvSpPr>
          <p:cNvPr id="48" name="Left Brace 47">
            <a:extLst>
              <a:ext uri="{FF2B5EF4-FFF2-40B4-BE49-F238E27FC236}">
                <a16:creationId xmlns:a16="http://schemas.microsoft.com/office/drawing/2014/main" id="{C08AAECA-42EB-49F2-97AC-1396CE53549D}"/>
              </a:ext>
            </a:extLst>
          </p:cNvPr>
          <p:cNvSpPr/>
          <p:nvPr/>
        </p:nvSpPr>
        <p:spPr>
          <a:xfrm rot="5400000">
            <a:off x="9679563" y="2343856"/>
            <a:ext cx="275281" cy="752238"/>
          </a:xfrm>
          <a:prstGeom prst="leftBrac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92D487-F3E0-40FC-A5DC-6C9BD8C6846D}"/>
              </a:ext>
            </a:extLst>
          </p:cNvPr>
          <p:cNvSpPr txBox="1"/>
          <p:nvPr/>
        </p:nvSpPr>
        <p:spPr>
          <a:xfrm>
            <a:off x="4276769" y="1920567"/>
            <a:ext cx="2275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Terminal connections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4F14A9-F395-4F56-B30A-FA11E461700A}"/>
              </a:ext>
            </a:extLst>
          </p:cNvPr>
          <p:cNvSpPr txBox="1"/>
          <p:nvPr/>
        </p:nvSpPr>
        <p:spPr>
          <a:xfrm>
            <a:off x="7019209" y="5817637"/>
            <a:ext cx="4924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Metal plates</a:t>
            </a:r>
          </a:p>
          <a:p>
            <a:r>
              <a:rPr lang="en-US"/>
              <a:t>(coated with activated carbon: a porous structure with </a:t>
            </a:r>
            <a:r>
              <a:rPr lang="en-US" i="1"/>
              <a:t>very</a:t>
            </a:r>
            <a:r>
              <a:rPr lang="en-US"/>
              <a:t> large effective area) 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9950F37-19F7-4DF9-8547-96DC6257E8DE}"/>
              </a:ext>
            </a:extLst>
          </p:cNvPr>
          <p:cNvCxnSpPr>
            <a:cxnSpLocks/>
            <a:stCxn id="17" idx="2"/>
          </p:cNvCxnSpPr>
          <p:nvPr/>
        </p:nvCxnSpPr>
        <p:spPr>
          <a:xfrm flipH="1">
            <a:off x="5356946" y="2289899"/>
            <a:ext cx="57380" cy="1800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20CFED2-BE98-4D4B-97AE-A1E6DDBDD1A3}"/>
              </a:ext>
            </a:extLst>
          </p:cNvPr>
          <p:cNvCxnSpPr>
            <a:cxnSpLocks/>
          </p:cNvCxnSpPr>
          <p:nvPr/>
        </p:nvCxnSpPr>
        <p:spPr>
          <a:xfrm>
            <a:off x="5414326" y="2291755"/>
            <a:ext cx="348787" cy="1735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590C882-5EC8-4FB6-81BF-F0A278FAA9E4}"/>
              </a:ext>
            </a:extLst>
          </p:cNvPr>
          <p:cNvCxnSpPr>
            <a:cxnSpLocks/>
          </p:cNvCxnSpPr>
          <p:nvPr/>
        </p:nvCxnSpPr>
        <p:spPr>
          <a:xfrm flipH="1">
            <a:off x="6781363" y="2469977"/>
            <a:ext cx="3035839" cy="105689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FD1B0F7C-08ED-4DB8-BC0E-38953DDEBA50}"/>
              </a:ext>
            </a:extLst>
          </p:cNvPr>
          <p:cNvSpPr txBox="1"/>
          <p:nvPr/>
        </p:nvSpPr>
        <p:spPr>
          <a:xfrm>
            <a:off x="998207" y="4789359"/>
            <a:ext cx="25145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/>
              <a:t>Super Capacitor</a:t>
            </a:r>
          </a:p>
        </p:txBody>
      </p:sp>
    </p:spTree>
    <p:extLst>
      <p:ext uri="{BB962C8B-B14F-4D97-AF65-F5344CB8AC3E}">
        <p14:creationId xmlns:p14="http://schemas.microsoft.com/office/powerpoint/2010/main" val="1633401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 animBg="1"/>
      <p:bldP spid="17" grpId="0"/>
      <p:bldP spid="18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E9DE4-2FF4-4E9C-833F-B8670044DA81}"/>
              </a:ext>
            </a:extLst>
          </p:cNvPr>
          <p:cNvSpPr txBox="1">
            <a:spLocks/>
          </p:cNvSpPr>
          <p:nvPr/>
        </p:nvSpPr>
        <p:spPr>
          <a:xfrm>
            <a:off x="2975280" y="250239"/>
            <a:ext cx="6487885" cy="64945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>
                <a:latin typeface="+mn-lt"/>
              </a:rPr>
              <a:t>What do Capacitors consist of ?</a:t>
            </a:r>
            <a:endParaRPr lang="en-US" sz="3200" b="1" u="sng" dirty="0">
              <a:latin typeface="+mn-lt"/>
            </a:endParaRP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B20AEA48-5639-4230-8A8F-2605AFB396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2666427"/>
              </p:ext>
            </p:extLst>
          </p:nvPr>
        </p:nvGraphicFramePr>
        <p:xfrm>
          <a:off x="3807955" y="2820655"/>
          <a:ext cx="5571716" cy="32823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3764160" imgH="2293560" progId="Paint.Picture">
                  <p:embed/>
                </p:oleObj>
              </mc:Choice>
              <mc:Fallback>
                <p:oleObj name="Bitmap Image" r:id="rId2" imgW="3764160" imgH="229356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B20AEA48-5639-4230-8A8F-2605AFB3966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7955" y="2820655"/>
                        <a:ext cx="5571716" cy="32823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C15F9CF2-B290-45D1-BFEA-2B3CA39C750A}"/>
              </a:ext>
            </a:extLst>
          </p:cNvPr>
          <p:cNvSpPr/>
          <p:nvPr/>
        </p:nvSpPr>
        <p:spPr>
          <a:xfrm>
            <a:off x="512221" y="1116795"/>
            <a:ext cx="101231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So whether layed out flat, like the disk capacitor, or rolled into a cylinder, like the two others, the basic design consists of: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09B590-D022-4309-8FC7-AD1C2A00137D}"/>
              </a:ext>
            </a:extLst>
          </p:cNvPr>
          <p:cNvSpPr txBox="1"/>
          <p:nvPr/>
        </p:nvSpPr>
        <p:spPr>
          <a:xfrm>
            <a:off x="1709425" y="2820655"/>
            <a:ext cx="18830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Two metal plates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1F90B1-0CD7-4676-B05D-E2D66F9D43D5}"/>
              </a:ext>
            </a:extLst>
          </p:cNvPr>
          <p:cNvSpPr txBox="1"/>
          <p:nvPr/>
        </p:nvSpPr>
        <p:spPr>
          <a:xfrm>
            <a:off x="990996" y="4176074"/>
            <a:ext cx="276600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Stuffed with a dielectric </a:t>
            </a:r>
          </a:p>
          <a:p>
            <a:r>
              <a:rPr lang="en-US"/>
              <a:t>between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8EF8A4-DBE9-471D-A63E-001624EF7169}"/>
              </a:ext>
            </a:extLst>
          </p:cNvPr>
          <p:cNvSpPr txBox="1"/>
          <p:nvPr/>
        </p:nvSpPr>
        <p:spPr>
          <a:xfrm>
            <a:off x="8041290" y="4070461"/>
            <a:ext cx="28437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Connected to rest of circuit/battery via terminals.</a:t>
            </a:r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FCDF7FA-321B-421A-ACEB-DD30770909FD}"/>
              </a:ext>
            </a:extLst>
          </p:cNvPr>
          <p:cNvCxnSpPr>
            <a:cxnSpLocks/>
          </p:cNvCxnSpPr>
          <p:nvPr/>
        </p:nvCxnSpPr>
        <p:spPr>
          <a:xfrm>
            <a:off x="3497344" y="3110845"/>
            <a:ext cx="1084083" cy="75129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E021D04-7468-48E0-B00D-8B67A7EF78E3}"/>
              </a:ext>
            </a:extLst>
          </p:cNvPr>
          <p:cNvCxnSpPr>
            <a:cxnSpLocks/>
          </p:cNvCxnSpPr>
          <p:nvPr/>
        </p:nvCxnSpPr>
        <p:spPr>
          <a:xfrm>
            <a:off x="3497344" y="3110845"/>
            <a:ext cx="1216058" cy="213045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7FBE480-CFEA-4A56-A98F-53FD33530CBE}"/>
              </a:ext>
            </a:extLst>
          </p:cNvPr>
          <p:cNvCxnSpPr>
            <a:cxnSpLocks/>
          </p:cNvCxnSpPr>
          <p:nvPr/>
        </p:nvCxnSpPr>
        <p:spPr>
          <a:xfrm>
            <a:off x="3473497" y="4393627"/>
            <a:ext cx="1692392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05FF0DE-A32E-4AEA-AB45-4F4558C5B4ED}"/>
              </a:ext>
            </a:extLst>
          </p:cNvPr>
          <p:cNvCxnSpPr>
            <a:cxnSpLocks/>
          </p:cNvCxnSpPr>
          <p:nvPr/>
        </p:nvCxnSpPr>
        <p:spPr>
          <a:xfrm flipH="1" flipV="1">
            <a:off x="6599844" y="3486492"/>
            <a:ext cx="1396915" cy="9753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7A7F3DA-3B4B-410A-9052-206F4D381275}"/>
              </a:ext>
            </a:extLst>
          </p:cNvPr>
          <p:cNvCxnSpPr>
            <a:cxnSpLocks/>
          </p:cNvCxnSpPr>
          <p:nvPr/>
        </p:nvCxnSpPr>
        <p:spPr>
          <a:xfrm flipH="1">
            <a:off x="6599844" y="4461805"/>
            <a:ext cx="1396915" cy="11377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569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" name="Object 55">
            <a:extLst>
              <a:ext uri="{FF2B5EF4-FFF2-40B4-BE49-F238E27FC236}">
                <a16:creationId xmlns:a16="http://schemas.microsoft.com/office/drawing/2014/main" id="{91527BDD-42F0-4B06-8C4B-E7FD3651C8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5169636"/>
              </p:ext>
            </p:extLst>
          </p:nvPr>
        </p:nvGraphicFramePr>
        <p:xfrm>
          <a:off x="2889213" y="2296602"/>
          <a:ext cx="5958626" cy="35026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3764160" imgH="2293560" progId="Paint.Picture">
                  <p:embed/>
                </p:oleObj>
              </mc:Choice>
              <mc:Fallback>
                <p:oleObj name="Bitmap Image" r:id="rId2" imgW="3764160" imgH="2293560" progId="Paint.Picture">
                  <p:embed/>
                  <p:pic>
                    <p:nvPicPr>
                      <p:cNvPr id="56" name="Object 55">
                        <a:extLst>
                          <a:ext uri="{FF2B5EF4-FFF2-40B4-BE49-F238E27FC236}">
                            <a16:creationId xmlns:a16="http://schemas.microsoft.com/office/drawing/2014/main" id="{91527BDD-42F0-4B06-8C4B-E7FD3651C8C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9213" y="2296602"/>
                        <a:ext cx="5958626" cy="35026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itle 1">
            <a:extLst>
              <a:ext uri="{FF2B5EF4-FFF2-40B4-BE49-F238E27FC236}">
                <a16:creationId xmlns:a16="http://schemas.microsoft.com/office/drawing/2014/main" id="{0326C072-6F80-4296-B228-0BA672F69E63}"/>
              </a:ext>
            </a:extLst>
          </p:cNvPr>
          <p:cNvSpPr txBox="1">
            <a:spLocks/>
          </p:cNvSpPr>
          <p:nvPr/>
        </p:nvSpPr>
        <p:spPr>
          <a:xfrm>
            <a:off x="3488174" y="225601"/>
            <a:ext cx="5702960" cy="104909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>
                <a:latin typeface="+mn-lt"/>
              </a:rPr>
              <a:t>How do capacitors charge?</a:t>
            </a:r>
            <a:endParaRPr lang="en-US" sz="3600" b="1" u="sng" dirty="0">
              <a:latin typeface="+mn-lt"/>
            </a:endParaRPr>
          </a:p>
        </p:txBody>
      </p:sp>
      <p:graphicFrame>
        <p:nvGraphicFramePr>
          <p:cNvPr id="38" name="Object 37">
            <a:extLst>
              <a:ext uri="{FF2B5EF4-FFF2-40B4-BE49-F238E27FC236}">
                <a16:creationId xmlns:a16="http://schemas.microsoft.com/office/drawing/2014/main" id="{BF707F8E-34C4-4CD6-96D7-4F7ED7E6DA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8727309"/>
              </p:ext>
            </p:extLst>
          </p:nvPr>
        </p:nvGraphicFramePr>
        <p:xfrm>
          <a:off x="2855520" y="2311813"/>
          <a:ext cx="5958626" cy="35026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3764160" imgH="2293560" progId="Paint.Picture">
                  <p:embed/>
                </p:oleObj>
              </mc:Choice>
              <mc:Fallback>
                <p:oleObj name="Bitmap Image" r:id="rId4" imgW="3764160" imgH="2293560" progId="Paint.Picture">
                  <p:embed/>
                  <p:pic>
                    <p:nvPicPr>
                      <p:cNvPr id="38" name="Object 37">
                        <a:extLst>
                          <a:ext uri="{FF2B5EF4-FFF2-40B4-BE49-F238E27FC236}">
                            <a16:creationId xmlns:a16="http://schemas.microsoft.com/office/drawing/2014/main" id="{BF707F8E-34C4-4CD6-96D7-4F7ED7E6DAD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5520" y="2311813"/>
                        <a:ext cx="5958626" cy="35026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E9C24AE8-AAF5-40DF-80B6-33BAD6C268F5}"/>
              </a:ext>
            </a:extLst>
          </p:cNvPr>
          <p:cNvSpPr txBox="1"/>
          <p:nvPr/>
        </p:nvSpPr>
        <p:spPr>
          <a:xfrm>
            <a:off x="4885430" y="1226738"/>
            <a:ext cx="45460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r>
              <a:rPr lang="en-US"/>
              <a:t>. When flip switch, battery’s </a:t>
            </a:r>
            <a:r>
              <a:rPr lang="en-US" dirty="0"/>
              <a:t>electric field draws electron from top plate to positive terminal, leaving a positively charged ‘hole’.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CE4F708-DF93-4E8F-ABC9-B406F34DB573}"/>
              </a:ext>
            </a:extLst>
          </p:cNvPr>
          <p:cNvSpPr txBox="1"/>
          <p:nvPr/>
        </p:nvSpPr>
        <p:spPr>
          <a:xfrm>
            <a:off x="8897603" y="3420063"/>
            <a:ext cx="32943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 Battery’s chemical </a:t>
            </a:r>
            <a:r>
              <a:rPr lang="en-US"/>
              <a:t>reactions transport </a:t>
            </a:r>
            <a:r>
              <a:rPr lang="en-US" dirty="0"/>
              <a:t>electron across terminals, against its internal electric field (force).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A18EF0D-832B-4E3B-9A18-1665ED0468C9}"/>
              </a:ext>
            </a:extLst>
          </p:cNvPr>
          <p:cNvSpPr txBox="1"/>
          <p:nvPr/>
        </p:nvSpPr>
        <p:spPr>
          <a:xfrm>
            <a:off x="4304599" y="5761038"/>
            <a:ext cx="37531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3. Battery’s electric field pushes </a:t>
            </a:r>
          </a:p>
          <a:p>
            <a:r>
              <a:rPr lang="en-US" dirty="0"/>
              <a:t>electron away from negative terminal </a:t>
            </a:r>
          </a:p>
          <a:p>
            <a:r>
              <a:rPr lang="en-US" dirty="0"/>
              <a:t>onto bottom plate.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8D45F71-696A-4082-8125-6FD226B13136}"/>
              </a:ext>
            </a:extLst>
          </p:cNvPr>
          <p:cNvSpPr/>
          <p:nvPr/>
        </p:nvSpPr>
        <p:spPr>
          <a:xfrm>
            <a:off x="7096911" y="3510804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F9D0AD1F-48F5-424C-A82A-5B392DB2EE83}"/>
              </a:ext>
            </a:extLst>
          </p:cNvPr>
          <p:cNvSpPr/>
          <p:nvPr/>
        </p:nvSpPr>
        <p:spPr>
          <a:xfrm>
            <a:off x="7087484" y="4129126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22FD5EB5-E0CC-43C2-AA65-805FCB43494F}"/>
              </a:ext>
            </a:extLst>
          </p:cNvPr>
          <p:cNvSpPr/>
          <p:nvPr/>
        </p:nvSpPr>
        <p:spPr>
          <a:xfrm>
            <a:off x="4029594" y="4702596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CC28F34-CDD1-4C64-9808-3AAB5FC439D3}"/>
              </a:ext>
            </a:extLst>
          </p:cNvPr>
          <p:cNvSpPr/>
          <p:nvPr/>
        </p:nvSpPr>
        <p:spPr>
          <a:xfrm>
            <a:off x="3997818" y="3168558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D4757F4-9F07-4A0C-A219-E96B4B769C77}"/>
              </a:ext>
            </a:extLst>
          </p:cNvPr>
          <p:cNvCxnSpPr/>
          <p:nvPr/>
        </p:nvCxnSpPr>
        <p:spPr>
          <a:xfrm>
            <a:off x="4298314" y="3644154"/>
            <a:ext cx="0" cy="1058442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242815AB-144A-4984-AEF2-B4082EB4D03B}"/>
              </a:ext>
            </a:extLst>
          </p:cNvPr>
          <p:cNvSpPr txBox="1"/>
          <p:nvPr/>
        </p:nvSpPr>
        <p:spPr>
          <a:xfrm>
            <a:off x="420179" y="3876412"/>
            <a:ext cx="25319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r>
              <a:rPr lang="en-US"/>
              <a:t>. Electric field lines are generated </a:t>
            </a:r>
            <a:r>
              <a:rPr lang="en-US" dirty="0"/>
              <a:t>across </a:t>
            </a:r>
            <a:r>
              <a:rPr lang="en-US"/>
              <a:t>the plates.</a:t>
            </a:r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F316A69-5BF8-450E-BDD5-1D0495A44E01}"/>
              </a:ext>
            </a:extLst>
          </p:cNvPr>
          <p:cNvSpPr txBox="1"/>
          <p:nvPr/>
        </p:nvSpPr>
        <p:spPr>
          <a:xfrm>
            <a:off x="420179" y="1509718"/>
            <a:ext cx="3539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5. Process will </a:t>
            </a:r>
            <a:r>
              <a:rPr lang="en-US"/>
              <a:t>continue until when?</a:t>
            </a:r>
            <a:endParaRPr lang="en-US" dirty="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983D2E5-AC20-4991-8B7E-1CCF8FAC420F}"/>
              </a:ext>
            </a:extLst>
          </p:cNvPr>
          <p:cNvSpPr/>
          <p:nvPr/>
        </p:nvSpPr>
        <p:spPr>
          <a:xfrm>
            <a:off x="4668740" y="3168558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6A9C50-6CCE-439B-9300-B64521C7354B}"/>
              </a:ext>
            </a:extLst>
          </p:cNvPr>
          <p:cNvSpPr/>
          <p:nvPr/>
        </p:nvSpPr>
        <p:spPr>
          <a:xfrm>
            <a:off x="4703318" y="4702596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3C16378A-D825-4FC9-8095-CAD0F22A7B3F}"/>
              </a:ext>
            </a:extLst>
          </p:cNvPr>
          <p:cNvCxnSpPr/>
          <p:nvPr/>
        </p:nvCxnSpPr>
        <p:spPr>
          <a:xfrm>
            <a:off x="4963668" y="3644154"/>
            <a:ext cx="0" cy="1058442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>
            <a:extLst>
              <a:ext uri="{FF2B5EF4-FFF2-40B4-BE49-F238E27FC236}">
                <a16:creationId xmlns:a16="http://schemas.microsoft.com/office/drawing/2014/main" id="{D1575E80-339B-4E50-8B36-203C8A938207}"/>
              </a:ext>
            </a:extLst>
          </p:cNvPr>
          <p:cNvSpPr/>
          <p:nvPr/>
        </p:nvSpPr>
        <p:spPr>
          <a:xfrm>
            <a:off x="3296628" y="3168558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1884B1F9-7069-4707-919A-155EBE837B95}"/>
              </a:ext>
            </a:extLst>
          </p:cNvPr>
          <p:cNvSpPr/>
          <p:nvPr/>
        </p:nvSpPr>
        <p:spPr>
          <a:xfrm>
            <a:off x="3296628" y="4693169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F4C3FDBE-6F62-41A0-86B2-EFD4F91A5FEF}"/>
              </a:ext>
            </a:extLst>
          </p:cNvPr>
          <p:cNvCxnSpPr/>
          <p:nvPr/>
        </p:nvCxnSpPr>
        <p:spPr>
          <a:xfrm>
            <a:off x="3557491" y="3644154"/>
            <a:ext cx="0" cy="1058442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FF55428D-7362-4A20-B615-022C031AC858}"/>
              </a:ext>
            </a:extLst>
          </p:cNvPr>
          <p:cNvSpPr txBox="1"/>
          <p:nvPr/>
        </p:nvSpPr>
        <p:spPr>
          <a:xfrm>
            <a:off x="4354980" y="3832304"/>
            <a:ext cx="417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7030A0"/>
                </a:solidFill>
              </a:rPr>
              <a:t>E</a:t>
            </a:r>
            <a:r>
              <a:rPr lang="en-US" sz="2400" baseline="-25000">
                <a:solidFill>
                  <a:srgbClr val="7030A0"/>
                </a:solidFill>
              </a:rPr>
              <a:t>c</a:t>
            </a:r>
            <a:endParaRPr lang="en-US" dirty="0">
              <a:solidFill>
                <a:srgbClr val="7030A0"/>
              </a:solidFill>
            </a:endParaRP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C0F32D50-93D4-431C-A7BB-700A0D49F4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2671006"/>
              </p:ext>
            </p:extLst>
          </p:nvPr>
        </p:nvGraphicFramePr>
        <p:xfrm>
          <a:off x="677673" y="2899734"/>
          <a:ext cx="1074033" cy="3542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193760" imgH="393480" progId="Equation.DSMT4">
                  <p:embed/>
                </p:oleObj>
              </mc:Choice>
              <mc:Fallback>
                <p:oleObj name="Equation" r:id="rId6" imgW="1193760" imgH="39348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C0F32D50-93D4-431C-A7BB-700A0D49F4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77673" y="2899734"/>
                        <a:ext cx="1074033" cy="3542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3D8CBF0B-FC61-4D48-9778-38022EC822E4}"/>
              </a:ext>
            </a:extLst>
          </p:cNvPr>
          <p:cNvSpPr txBox="1"/>
          <p:nvPr/>
        </p:nvSpPr>
        <p:spPr>
          <a:xfrm>
            <a:off x="641212" y="1834693"/>
            <a:ext cx="317611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until the potential difference across the capacitor equals that </a:t>
            </a:r>
          </a:p>
          <a:p>
            <a:r>
              <a:rPr lang="en-US"/>
              <a:t>of the battery.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264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9" grpId="0"/>
      <p:bldP spid="40" grpId="0"/>
      <p:bldP spid="42" grpId="0" animBg="1"/>
      <p:bldP spid="42" grpId="1" animBg="1"/>
      <p:bldP spid="43" grpId="0" animBg="1"/>
      <p:bldP spid="43" grpId="1" animBg="1"/>
      <p:bldP spid="44" grpId="0" animBg="1"/>
      <p:bldP spid="45" grpId="0" animBg="1"/>
      <p:bldP spid="47" grpId="0"/>
      <p:bldP spid="48" grpId="0"/>
      <p:bldP spid="49" grpId="0" animBg="1"/>
      <p:bldP spid="50" grpId="0" animBg="1"/>
      <p:bldP spid="52" grpId="0" animBg="1"/>
      <p:bldP spid="53" grpId="0" animBg="1"/>
      <p:bldP spid="55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EA8413C0-B5D5-4CF1-929D-301B982D9D3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1713129"/>
              </p:ext>
            </p:extLst>
          </p:nvPr>
        </p:nvGraphicFramePr>
        <p:xfrm>
          <a:off x="2831522" y="2044991"/>
          <a:ext cx="5959475" cy="350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3764160" imgH="2293560" progId="Paint.Picture">
                  <p:embed/>
                </p:oleObj>
              </mc:Choice>
              <mc:Fallback>
                <p:oleObj name="Bitmap Image" r:id="rId2" imgW="3764160" imgH="2293560" progId="Paint.Picture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CA5D5496-63F5-494B-BF4F-0FE2123C04A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1522" y="2044991"/>
                        <a:ext cx="5959475" cy="35020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itle 1">
            <a:extLst>
              <a:ext uri="{FF2B5EF4-FFF2-40B4-BE49-F238E27FC236}">
                <a16:creationId xmlns:a16="http://schemas.microsoft.com/office/drawing/2014/main" id="{0326C072-6F80-4296-B228-0BA672F69E63}"/>
              </a:ext>
            </a:extLst>
          </p:cNvPr>
          <p:cNvSpPr txBox="1">
            <a:spLocks/>
          </p:cNvSpPr>
          <p:nvPr/>
        </p:nvSpPr>
        <p:spPr>
          <a:xfrm>
            <a:off x="2731266" y="254396"/>
            <a:ext cx="6881567" cy="67166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>
                <a:latin typeface="+mn-lt"/>
              </a:rPr>
              <a:t>How do capacitors deliver energy?</a:t>
            </a:r>
            <a:endParaRPr lang="en-US" sz="3600" b="1" u="sng" dirty="0">
              <a:latin typeface="+mn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9C24AE8-AAF5-40DF-80B6-33BAD6C268F5}"/>
              </a:ext>
            </a:extLst>
          </p:cNvPr>
          <p:cNvSpPr txBox="1"/>
          <p:nvPr/>
        </p:nvSpPr>
        <p:spPr>
          <a:xfrm>
            <a:off x="3897620" y="1035208"/>
            <a:ext cx="454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r>
              <a:rPr lang="en-US"/>
              <a:t>. We take our charged capacitor, and hook it up to, say, a light bulb.  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CE4F708-DF93-4E8F-ABC9-B406F34DB573}"/>
              </a:ext>
            </a:extLst>
          </p:cNvPr>
          <p:cNvSpPr txBox="1"/>
          <p:nvPr/>
        </p:nvSpPr>
        <p:spPr>
          <a:xfrm>
            <a:off x="8762997" y="1681539"/>
            <a:ext cx="32943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/>
              <a:t>. When we flip the switch, the electric field from the positively charged top plate reaches the excess electrons in the bottom plate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A18EF0D-832B-4E3B-9A18-1665ED0468C9}"/>
              </a:ext>
            </a:extLst>
          </p:cNvPr>
          <p:cNvSpPr txBox="1"/>
          <p:nvPr/>
        </p:nvSpPr>
        <p:spPr>
          <a:xfrm>
            <a:off x="8762997" y="4346687"/>
            <a:ext cx="31892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r>
              <a:rPr lang="en-US"/>
              <a:t>. And pulls them up through the lightbulb, where they deliver their energy to the filament.</a:t>
            </a:r>
            <a:endParaRPr lang="en-US" dirty="0"/>
          </a:p>
        </p:txBody>
      </p:sp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EB55E7AE-6736-49A3-B5EF-E0540D61A9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5367196"/>
              </p:ext>
            </p:extLst>
          </p:nvPr>
        </p:nvGraphicFramePr>
        <p:xfrm>
          <a:off x="2803522" y="2090432"/>
          <a:ext cx="5959475" cy="350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3764160" imgH="2293560" progId="Paint.Picture">
                  <p:embed/>
                </p:oleObj>
              </mc:Choice>
              <mc:Fallback>
                <p:oleObj name="Bitmap Image" r:id="rId4" imgW="3764160" imgH="2293560" progId="Paint.Picture">
                  <p:embed/>
                  <p:pic>
                    <p:nvPicPr>
                      <p:cNvPr id="27" name="Object 26">
                        <a:extLst>
                          <a:ext uri="{FF2B5EF4-FFF2-40B4-BE49-F238E27FC236}">
                            <a16:creationId xmlns:a16="http://schemas.microsoft.com/office/drawing/2014/main" id="{2FDE711E-4C51-44A8-9F8C-276544CB01E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3522" y="2090432"/>
                        <a:ext cx="5959475" cy="35020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2FDE711E-4C51-44A8-9F8C-276544CB01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6088241"/>
              </p:ext>
            </p:extLst>
          </p:nvPr>
        </p:nvGraphicFramePr>
        <p:xfrm>
          <a:off x="2831521" y="2044990"/>
          <a:ext cx="5959475" cy="350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3764160" imgH="2293560" progId="Paint.Picture">
                  <p:embed/>
                </p:oleObj>
              </mc:Choice>
              <mc:Fallback>
                <p:oleObj name="Bitmap Image" r:id="rId6" imgW="3764160" imgH="2293560" progId="Paint.Picture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:a16="http://schemas.microsoft.com/office/drawing/2014/main" id="{77F62160-E58E-4447-99E7-6778EF05FDB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1521" y="2044990"/>
                        <a:ext cx="5959475" cy="35020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Oval 43">
            <a:extLst>
              <a:ext uri="{FF2B5EF4-FFF2-40B4-BE49-F238E27FC236}">
                <a16:creationId xmlns:a16="http://schemas.microsoft.com/office/drawing/2014/main" id="{22FD5EB5-E0CC-43C2-AA65-805FCB43494F}"/>
              </a:ext>
            </a:extLst>
          </p:cNvPr>
          <p:cNvSpPr/>
          <p:nvPr/>
        </p:nvSpPr>
        <p:spPr>
          <a:xfrm>
            <a:off x="4037964" y="4514058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CC28F34-CDD1-4C64-9808-3AAB5FC439D3}"/>
              </a:ext>
            </a:extLst>
          </p:cNvPr>
          <p:cNvSpPr/>
          <p:nvPr/>
        </p:nvSpPr>
        <p:spPr>
          <a:xfrm>
            <a:off x="3997818" y="2980020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D4757F4-9F07-4A0C-A219-E96B4B769C77}"/>
              </a:ext>
            </a:extLst>
          </p:cNvPr>
          <p:cNvCxnSpPr/>
          <p:nvPr/>
        </p:nvCxnSpPr>
        <p:spPr>
          <a:xfrm>
            <a:off x="4298314" y="3455616"/>
            <a:ext cx="0" cy="1058442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242815AB-144A-4984-AEF2-B4082EB4D03B}"/>
              </a:ext>
            </a:extLst>
          </p:cNvPr>
          <p:cNvSpPr txBox="1"/>
          <p:nvPr/>
        </p:nvSpPr>
        <p:spPr>
          <a:xfrm>
            <a:off x="7094474" y="5839434"/>
            <a:ext cx="33370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4. And then to the top plate where they neutralize a positive charge.   </a:t>
            </a:r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F316A69-5BF8-450E-BDD5-1D0495A44E01}"/>
              </a:ext>
            </a:extLst>
          </p:cNvPr>
          <p:cNvSpPr txBox="1"/>
          <p:nvPr/>
        </p:nvSpPr>
        <p:spPr>
          <a:xfrm>
            <a:off x="2701231" y="5463511"/>
            <a:ext cx="37871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5. Process will </a:t>
            </a:r>
            <a:r>
              <a:rPr lang="en-US"/>
              <a:t>continue until all electrons have rejoined top plate and electric field vanishes.  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983D2E5-AC20-4991-8B7E-1CCF8FAC420F}"/>
              </a:ext>
            </a:extLst>
          </p:cNvPr>
          <p:cNvSpPr/>
          <p:nvPr/>
        </p:nvSpPr>
        <p:spPr>
          <a:xfrm>
            <a:off x="4671066" y="2980020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16A9C50-6CCE-439B-9300-B64521C7354B}"/>
              </a:ext>
            </a:extLst>
          </p:cNvPr>
          <p:cNvSpPr/>
          <p:nvPr/>
        </p:nvSpPr>
        <p:spPr>
          <a:xfrm>
            <a:off x="4703318" y="4514058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3C16378A-D825-4FC9-8095-CAD0F22A7B3F}"/>
              </a:ext>
            </a:extLst>
          </p:cNvPr>
          <p:cNvCxnSpPr/>
          <p:nvPr/>
        </p:nvCxnSpPr>
        <p:spPr>
          <a:xfrm>
            <a:off x="5002578" y="3429000"/>
            <a:ext cx="0" cy="1058442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>
            <a:extLst>
              <a:ext uri="{FF2B5EF4-FFF2-40B4-BE49-F238E27FC236}">
                <a16:creationId xmlns:a16="http://schemas.microsoft.com/office/drawing/2014/main" id="{D1575E80-339B-4E50-8B36-203C8A938207}"/>
              </a:ext>
            </a:extLst>
          </p:cNvPr>
          <p:cNvSpPr/>
          <p:nvPr/>
        </p:nvSpPr>
        <p:spPr>
          <a:xfrm>
            <a:off x="3296628" y="2980020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1884B1F9-7069-4707-919A-155EBE837B95}"/>
              </a:ext>
            </a:extLst>
          </p:cNvPr>
          <p:cNvSpPr/>
          <p:nvPr/>
        </p:nvSpPr>
        <p:spPr>
          <a:xfrm>
            <a:off x="3296628" y="4514058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F4C3FDBE-6F62-41A0-86B2-EFD4F91A5FEF}"/>
              </a:ext>
            </a:extLst>
          </p:cNvPr>
          <p:cNvCxnSpPr/>
          <p:nvPr/>
        </p:nvCxnSpPr>
        <p:spPr>
          <a:xfrm>
            <a:off x="3557491" y="3455616"/>
            <a:ext cx="0" cy="1058442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FF55428D-7362-4A20-B615-022C031AC858}"/>
              </a:ext>
            </a:extLst>
          </p:cNvPr>
          <p:cNvSpPr txBox="1"/>
          <p:nvPr/>
        </p:nvSpPr>
        <p:spPr>
          <a:xfrm>
            <a:off x="4354980" y="3643766"/>
            <a:ext cx="417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7030A0"/>
                </a:solidFill>
              </a:rPr>
              <a:t>E</a:t>
            </a:r>
            <a:r>
              <a:rPr lang="en-US" sz="2400" baseline="-25000">
                <a:solidFill>
                  <a:srgbClr val="7030A0"/>
                </a:solidFill>
              </a:rPr>
              <a:t>c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B6A8278-148D-470D-A6C7-3571F5E8758F}"/>
              </a:ext>
            </a:extLst>
          </p:cNvPr>
          <p:cNvSpPr/>
          <p:nvPr/>
        </p:nvSpPr>
        <p:spPr>
          <a:xfrm>
            <a:off x="4711212" y="3025517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CD39A9E-F7BA-4D26-BD65-123DE43E2E77}"/>
              </a:ext>
            </a:extLst>
          </p:cNvPr>
          <p:cNvSpPr/>
          <p:nvPr/>
        </p:nvSpPr>
        <p:spPr>
          <a:xfrm>
            <a:off x="7785162" y="3461237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20CEC99-624F-4131-BF2F-DE38938D268A}"/>
              </a:ext>
            </a:extLst>
          </p:cNvPr>
          <p:cNvSpPr/>
          <p:nvPr/>
        </p:nvSpPr>
        <p:spPr>
          <a:xfrm>
            <a:off x="3326610" y="3031504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8AA6C4D-3230-4B11-9BDF-BF74907813B6}"/>
              </a:ext>
            </a:extLst>
          </p:cNvPr>
          <p:cNvSpPr/>
          <p:nvPr/>
        </p:nvSpPr>
        <p:spPr>
          <a:xfrm>
            <a:off x="4037964" y="3025517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9376DED-6267-4626-B1DF-C90B2FFDDE8C}"/>
              </a:ext>
            </a:extLst>
          </p:cNvPr>
          <p:cNvSpPr/>
          <p:nvPr/>
        </p:nvSpPr>
        <p:spPr>
          <a:xfrm>
            <a:off x="7785162" y="3451376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96AFD4E-378E-4616-B8A1-7512DEA5F2A3}"/>
              </a:ext>
            </a:extLst>
          </p:cNvPr>
          <p:cNvSpPr/>
          <p:nvPr/>
        </p:nvSpPr>
        <p:spPr>
          <a:xfrm>
            <a:off x="7785162" y="3441515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id="{F1674C24-8120-47EE-B814-C6744DCDDF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6897716"/>
              </p:ext>
            </p:extLst>
          </p:nvPr>
        </p:nvGraphicFramePr>
        <p:xfrm>
          <a:off x="2859521" y="2000485"/>
          <a:ext cx="5959475" cy="350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8" imgW="3764160" imgH="2293560" progId="Paint.Picture">
                  <p:embed/>
                </p:oleObj>
              </mc:Choice>
              <mc:Fallback>
                <p:oleObj name="Bitmap Image" r:id="rId8" imgW="3764160" imgH="2293560" progId="Paint.Picture">
                  <p:embed/>
                  <p:pic>
                    <p:nvPicPr>
                      <p:cNvPr id="23" name="Object 22">
                        <a:extLst>
                          <a:ext uri="{FF2B5EF4-FFF2-40B4-BE49-F238E27FC236}">
                            <a16:creationId xmlns:a16="http://schemas.microsoft.com/office/drawing/2014/main" id="{EA8413C0-B5D5-4CF1-929D-301B982D9D3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9521" y="2000485"/>
                        <a:ext cx="5959475" cy="35020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17E71F6F-B6BD-4A92-82ED-A2C766057653}"/>
              </a:ext>
            </a:extLst>
          </p:cNvPr>
          <p:cNvSpPr txBox="1"/>
          <p:nvPr/>
        </p:nvSpPr>
        <p:spPr>
          <a:xfrm>
            <a:off x="157281" y="3061507"/>
            <a:ext cx="25739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6.  And then with no more energy being delivered, light bulb will shut off.</a:t>
            </a:r>
          </a:p>
        </p:txBody>
      </p:sp>
    </p:spTree>
    <p:extLst>
      <p:ext uri="{BB962C8B-B14F-4D97-AF65-F5344CB8AC3E}">
        <p14:creationId xmlns:p14="http://schemas.microsoft.com/office/powerpoint/2010/main" val="883481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9" grpId="0"/>
      <p:bldP spid="40" grpId="0"/>
      <p:bldP spid="44" grpId="0" animBg="1"/>
      <p:bldP spid="45" grpId="0" animBg="1"/>
      <p:bldP spid="47" grpId="0"/>
      <p:bldP spid="48" grpId="0"/>
      <p:bldP spid="49" grpId="0" animBg="1"/>
      <p:bldP spid="50" grpId="0" animBg="1"/>
      <p:bldP spid="52" grpId="0" animBg="1"/>
      <p:bldP spid="53" grpId="0" animBg="1"/>
      <p:bldP spid="55" grpId="0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Oval 116">
            <a:extLst>
              <a:ext uri="{FF2B5EF4-FFF2-40B4-BE49-F238E27FC236}">
                <a16:creationId xmlns:a16="http://schemas.microsoft.com/office/drawing/2014/main" id="{57F9B378-E9BC-4C82-8F75-186E1002E42C}"/>
              </a:ext>
            </a:extLst>
          </p:cNvPr>
          <p:cNvSpPr/>
          <p:nvPr/>
        </p:nvSpPr>
        <p:spPr>
          <a:xfrm>
            <a:off x="3292977" y="3586928"/>
            <a:ext cx="482715" cy="50281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D8012937-2B2F-41B3-906C-A9074A6BF4BD}"/>
              </a:ext>
            </a:extLst>
          </p:cNvPr>
          <p:cNvSpPr/>
          <p:nvPr/>
        </p:nvSpPr>
        <p:spPr>
          <a:xfrm>
            <a:off x="2532812" y="3586928"/>
            <a:ext cx="482715" cy="50281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E1B527C1-3BCF-4EF9-8523-68FEB722C4C3}"/>
              </a:ext>
            </a:extLst>
          </p:cNvPr>
          <p:cNvSpPr/>
          <p:nvPr/>
        </p:nvSpPr>
        <p:spPr>
          <a:xfrm>
            <a:off x="1767771" y="3584464"/>
            <a:ext cx="482715" cy="50281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DE9DE4-2FF4-4E9C-833F-B8670044DA81}"/>
              </a:ext>
            </a:extLst>
          </p:cNvPr>
          <p:cNvSpPr txBox="1">
            <a:spLocks/>
          </p:cNvSpPr>
          <p:nvPr/>
        </p:nvSpPr>
        <p:spPr>
          <a:xfrm>
            <a:off x="444546" y="274326"/>
            <a:ext cx="11579712" cy="537059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>
                <a:latin typeface="+mn-lt"/>
              </a:rPr>
              <a:t>What’s the relationship between a cap’s charge and its potential difference? </a:t>
            </a:r>
            <a:endParaRPr lang="en-US" sz="3200" b="1" u="sng" dirty="0">
              <a:latin typeface="+mn-lt"/>
            </a:endParaRP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B20AEA48-5639-4230-8A8F-2605AFB396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7582693"/>
              </p:ext>
            </p:extLst>
          </p:nvPr>
        </p:nvGraphicFramePr>
        <p:xfrm>
          <a:off x="451164" y="2532886"/>
          <a:ext cx="4629150" cy="3633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3" imgW="2209680" imgH="1798200" progId="Paint.Picture">
                  <p:embed/>
                </p:oleObj>
              </mc:Choice>
              <mc:Fallback>
                <p:oleObj name="Bitmap Image" r:id="rId3" imgW="2209680" imgH="179820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B20AEA48-5639-4230-8A8F-2605AFB3966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164" y="2532886"/>
                        <a:ext cx="4629150" cy="36337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E4E99F19-B004-4991-8B6A-2D102BA274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854720"/>
              </p:ext>
            </p:extLst>
          </p:nvPr>
        </p:nvGraphicFramePr>
        <p:xfrm>
          <a:off x="7299800" y="2527460"/>
          <a:ext cx="4629150" cy="369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5" imgW="2156400" imgH="1783080" progId="Paint.Picture">
                  <p:embed/>
                </p:oleObj>
              </mc:Choice>
              <mc:Fallback>
                <p:oleObj name="Bitmap Image" r:id="rId5" imgW="2156400" imgH="178308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B20AEA48-5639-4230-8A8F-2605AFB3966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9800" y="2527460"/>
                        <a:ext cx="4629150" cy="36909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>
            <a:extLst>
              <a:ext uri="{FF2B5EF4-FFF2-40B4-BE49-F238E27FC236}">
                <a16:creationId xmlns:a16="http://schemas.microsoft.com/office/drawing/2014/main" id="{75B98F4C-3929-461F-9E36-3A02457B59A9}"/>
              </a:ext>
            </a:extLst>
          </p:cNvPr>
          <p:cNvSpPr/>
          <p:nvPr/>
        </p:nvSpPr>
        <p:spPr>
          <a:xfrm>
            <a:off x="2138642" y="5332786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7F21E56-9FD1-46BD-ABA8-31EB7F5C2B48}"/>
              </a:ext>
            </a:extLst>
          </p:cNvPr>
          <p:cNvSpPr/>
          <p:nvPr/>
        </p:nvSpPr>
        <p:spPr>
          <a:xfrm>
            <a:off x="2093605" y="3204860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537A152-3C1C-4FCC-AF50-EF8186D8A00B}"/>
              </a:ext>
            </a:extLst>
          </p:cNvPr>
          <p:cNvSpPr/>
          <p:nvPr/>
        </p:nvSpPr>
        <p:spPr>
          <a:xfrm>
            <a:off x="3147771" y="3204859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CD6F030-5700-4D85-A66F-BF519D0B57A8}"/>
              </a:ext>
            </a:extLst>
          </p:cNvPr>
          <p:cNvSpPr/>
          <p:nvPr/>
        </p:nvSpPr>
        <p:spPr>
          <a:xfrm>
            <a:off x="3185604" y="5332787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8E21E9F-2D92-4D91-B33B-88E8E1698EB6}"/>
              </a:ext>
            </a:extLst>
          </p:cNvPr>
          <p:cNvSpPr/>
          <p:nvPr/>
        </p:nvSpPr>
        <p:spPr>
          <a:xfrm>
            <a:off x="989045" y="3204859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2C886C9-5DF7-4E58-9F88-5F8AA4036ECC}"/>
              </a:ext>
            </a:extLst>
          </p:cNvPr>
          <p:cNvSpPr/>
          <p:nvPr/>
        </p:nvSpPr>
        <p:spPr>
          <a:xfrm>
            <a:off x="1043619" y="5351633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F6C3EFB-16C7-4F10-AC2B-4E5C310D794D}"/>
              </a:ext>
            </a:extLst>
          </p:cNvPr>
          <p:cNvSpPr txBox="1"/>
          <p:nvPr/>
        </p:nvSpPr>
        <p:spPr>
          <a:xfrm>
            <a:off x="4334705" y="3096083"/>
            <a:ext cx="739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+Q</a:t>
            </a:r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A5E4FE3-EAD4-46BD-8C8B-5B7F7157A712}"/>
              </a:ext>
            </a:extLst>
          </p:cNvPr>
          <p:cNvSpPr txBox="1"/>
          <p:nvPr/>
        </p:nvSpPr>
        <p:spPr>
          <a:xfrm>
            <a:off x="4294933" y="5204526"/>
            <a:ext cx="739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-Q</a:t>
            </a:r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F199DBB-A595-43BA-8D34-DA901130DF7C}"/>
              </a:ext>
            </a:extLst>
          </p:cNvPr>
          <p:cNvSpPr/>
          <p:nvPr/>
        </p:nvSpPr>
        <p:spPr>
          <a:xfrm>
            <a:off x="1056950" y="4769020"/>
            <a:ext cx="482715" cy="50281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A4F1206F-F59F-4A80-A77F-F2F608B4EFD4}"/>
              </a:ext>
            </a:extLst>
          </p:cNvPr>
          <p:cNvSpPr/>
          <p:nvPr/>
        </p:nvSpPr>
        <p:spPr>
          <a:xfrm>
            <a:off x="1056950" y="4184863"/>
            <a:ext cx="482715" cy="50281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B70D2131-E0E5-4661-A03E-0C8192CDD93B}"/>
              </a:ext>
            </a:extLst>
          </p:cNvPr>
          <p:cNvSpPr/>
          <p:nvPr/>
        </p:nvSpPr>
        <p:spPr>
          <a:xfrm>
            <a:off x="1056950" y="3612745"/>
            <a:ext cx="482715" cy="50281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F94C3AD6-EE36-451F-B2C4-7EC97846F447}"/>
              </a:ext>
            </a:extLst>
          </p:cNvPr>
          <p:cNvSpPr/>
          <p:nvPr/>
        </p:nvSpPr>
        <p:spPr>
          <a:xfrm>
            <a:off x="1767771" y="4734329"/>
            <a:ext cx="482715" cy="50281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3AE71BFE-1320-4211-A723-AEB4593E2435}"/>
              </a:ext>
            </a:extLst>
          </p:cNvPr>
          <p:cNvSpPr/>
          <p:nvPr/>
        </p:nvSpPr>
        <p:spPr>
          <a:xfrm>
            <a:off x="1767771" y="4150172"/>
            <a:ext cx="482715" cy="50281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310F4F6B-33BA-43AE-8C28-75243B0B66B5}"/>
              </a:ext>
            </a:extLst>
          </p:cNvPr>
          <p:cNvSpPr/>
          <p:nvPr/>
        </p:nvSpPr>
        <p:spPr>
          <a:xfrm>
            <a:off x="1777306" y="3584464"/>
            <a:ext cx="482715" cy="50281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DEB8F547-F431-41A6-A273-16FAB6220069}"/>
              </a:ext>
            </a:extLst>
          </p:cNvPr>
          <p:cNvSpPr/>
          <p:nvPr/>
        </p:nvSpPr>
        <p:spPr>
          <a:xfrm>
            <a:off x="2532812" y="4740739"/>
            <a:ext cx="482715" cy="50281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EAF4AA1-BB7E-4DB4-8F8B-19477E573375}"/>
              </a:ext>
            </a:extLst>
          </p:cNvPr>
          <p:cNvSpPr/>
          <p:nvPr/>
        </p:nvSpPr>
        <p:spPr>
          <a:xfrm>
            <a:off x="2532812" y="4156582"/>
            <a:ext cx="482715" cy="50281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47723C43-ECF6-4096-961E-7D75848AAEC6}"/>
              </a:ext>
            </a:extLst>
          </p:cNvPr>
          <p:cNvSpPr/>
          <p:nvPr/>
        </p:nvSpPr>
        <p:spPr>
          <a:xfrm>
            <a:off x="2532812" y="3584464"/>
            <a:ext cx="482715" cy="50281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A50140D7-96E9-4AFE-A046-1D23BCDCABC7}"/>
              </a:ext>
            </a:extLst>
          </p:cNvPr>
          <p:cNvSpPr/>
          <p:nvPr/>
        </p:nvSpPr>
        <p:spPr>
          <a:xfrm>
            <a:off x="3292977" y="4740739"/>
            <a:ext cx="482715" cy="50281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070D4BDD-8B35-4B41-A43A-F65EC6B573C8}"/>
              </a:ext>
            </a:extLst>
          </p:cNvPr>
          <p:cNvSpPr/>
          <p:nvPr/>
        </p:nvSpPr>
        <p:spPr>
          <a:xfrm>
            <a:off x="3292977" y="4156582"/>
            <a:ext cx="482715" cy="50281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B676F695-BAD5-4BA0-ADA9-32F143C91B61}"/>
              </a:ext>
            </a:extLst>
          </p:cNvPr>
          <p:cNvSpPr/>
          <p:nvPr/>
        </p:nvSpPr>
        <p:spPr>
          <a:xfrm>
            <a:off x="3295648" y="3586928"/>
            <a:ext cx="482715" cy="50281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28350F1-F310-45D8-902C-DEFF31884B72}"/>
              </a:ext>
            </a:extLst>
          </p:cNvPr>
          <p:cNvSpPr/>
          <p:nvPr/>
        </p:nvSpPr>
        <p:spPr>
          <a:xfrm>
            <a:off x="7879647" y="4693150"/>
            <a:ext cx="547336" cy="5197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08956DC-8479-4655-AA81-71A236FE1D90}"/>
              </a:ext>
            </a:extLst>
          </p:cNvPr>
          <p:cNvSpPr/>
          <p:nvPr/>
        </p:nvSpPr>
        <p:spPr>
          <a:xfrm>
            <a:off x="7879647" y="4138037"/>
            <a:ext cx="547336" cy="5197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5774C45-86DC-4CC4-9F35-2282FA89460C}"/>
              </a:ext>
            </a:extLst>
          </p:cNvPr>
          <p:cNvSpPr/>
          <p:nvPr/>
        </p:nvSpPr>
        <p:spPr>
          <a:xfrm>
            <a:off x="7879647" y="3557026"/>
            <a:ext cx="547336" cy="5197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/>
              <a:t>--</a:t>
            </a:r>
            <a:endParaRPr lang="en-US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C2647F59-A226-419C-9CB7-D95EE86CC525}"/>
              </a:ext>
            </a:extLst>
          </p:cNvPr>
          <p:cNvSpPr/>
          <p:nvPr/>
        </p:nvSpPr>
        <p:spPr>
          <a:xfrm>
            <a:off x="8590468" y="4693150"/>
            <a:ext cx="547336" cy="5197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5541EC9E-010D-4B8B-A2DC-231E25B76689}"/>
              </a:ext>
            </a:extLst>
          </p:cNvPr>
          <p:cNvSpPr/>
          <p:nvPr/>
        </p:nvSpPr>
        <p:spPr>
          <a:xfrm>
            <a:off x="8590468" y="4124010"/>
            <a:ext cx="547336" cy="5197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9D291671-C7B2-46B0-A9AC-E54C47124383}"/>
              </a:ext>
            </a:extLst>
          </p:cNvPr>
          <p:cNvSpPr/>
          <p:nvPr/>
        </p:nvSpPr>
        <p:spPr>
          <a:xfrm>
            <a:off x="8590468" y="3545443"/>
            <a:ext cx="547336" cy="5197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F8A8A012-AB0E-4276-B03C-1AC9771A9E23}"/>
              </a:ext>
            </a:extLst>
          </p:cNvPr>
          <p:cNvSpPr/>
          <p:nvPr/>
        </p:nvSpPr>
        <p:spPr>
          <a:xfrm>
            <a:off x="9355509" y="4702578"/>
            <a:ext cx="547336" cy="5197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B1F7E3E5-5D05-4FE3-BE7C-C03946E0F56F}"/>
              </a:ext>
            </a:extLst>
          </p:cNvPr>
          <p:cNvSpPr/>
          <p:nvPr/>
        </p:nvSpPr>
        <p:spPr>
          <a:xfrm>
            <a:off x="9355509" y="4104934"/>
            <a:ext cx="547336" cy="5197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38EB13C9-7ED5-42EC-B4EF-316AE05B31BD}"/>
              </a:ext>
            </a:extLst>
          </p:cNvPr>
          <p:cNvSpPr/>
          <p:nvPr/>
        </p:nvSpPr>
        <p:spPr>
          <a:xfrm>
            <a:off x="9355509" y="3557026"/>
            <a:ext cx="547336" cy="5197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C39E0D95-3374-4934-B7A0-D8B722D72F05}"/>
              </a:ext>
            </a:extLst>
          </p:cNvPr>
          <p:cNvSpPr/>
          <p:nvPr/>
        </p:nvSpPr>
        <p:spPr>
          <a:xfrm>
            <a:off x="10115674" y="4702578"/>
            <a:ext cx="547336" cy="5197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639AD3B2-DB51-467C-A5A8-A145A1524EB8}"/>
              </a:ext>
            </a:extLst>
          </p:cNvPr>
          <p:cNvSpPr/>
          <p:nvPr/>
        </p:nvSpPr>
        <p:spPr>
          <a:xfrm>
            <a:off x="10115674" y="4098454"/>
            <a:ext cx="547336" cy="5197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071F7ACF-5F04-4D8D-B482-D7442F7A96D0}"/>
              </a:ext>
            </a:extLst>
          </p:cNvPr>
          <p:cNvSpPr/>
          <p:nvPr/>
        </p:nvSpPr>
        <p:spPr>
          <a:xfrm>
            <a:off x="10115674" y="3557026"/>
            <a:ext cx="547336" cy="5197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CA782C77-A46B-46CA-80BF-8CB4EBFAE905}"/>
              </a:ext>
            </a:extLst>
          </p:cNvPr>
          <p:cNvSpPr/>
          <p:nvPr/>
        </p:nvSpPr>
        <p:spPr>
          <a:xfrm>
            <a:off x="1181870" y="3752160"/>
            <a:ext cx="231487" cy="2568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EB79E804-A686-4BFA-A69A-B26CF7854D28}"/>
              </a:ext>
            </a:extLst>
          </p:cNvPr>
          <p:cNvSpPr/>
          <p:nvPr/>
        </p:nvSpPr>
        <p:spPr>
          <a:xfrm>
            <a:off x="1924477" y="3711449"/>
            <a:ext cx="231487" cy="2568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3FCE43EB-F4D8-439E-98F7-8114296FB676}"/>
              </a:ext>
            </a:extLst>
          </p:cNvPr>
          <p:cNvSpPr/>
          <p:nvPr/>
        </p:nvSpPr>
        <p:spPr>
          <a:xfrm>
            <a:off x="2671995" y="3711449"/>
            <a:ext cx="231487" cy="2568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C797FDEC-783D-49F6-A8DC-0BF34DC05902}"/>
              </a:ext>
            </a:extLst>
          </p:cNvPr>
          <p:cNvSpPr/>
          <p:nvPr/>
        </p:nvSpPr>
        <p:spPr>
          <a:xfrm>
            <a:off x="3434316" y="3717859"/>
            <a:ext cx="231487" cy="2568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id="{F1A0525D-F58E-4AF6-B219-AC9444FE40B5}"/>
              </a:ext>
            </a:extLst>
          </p:cNvPr>
          <p:cNvSpPr/>
          <p:nvPr/>
        </p:nvSpPr>
        <p:spPr>
          <a:xfrm>
            <a:off x="1200198" y="4301143"/>
            <a:ext cx="231487" cy="2568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id="{01C13DA5-D0DD-48AE-95A6-44434FCFDEFE}"/>
              </a:ext>
            </a:extLst>
          </p:cNvPr>
          <p:cNvSpPr/>
          <p:nvPr/>
        </p:nvSpPr>
        <p:spPr>
          <a:xfrm>
            <a:off x="1924477" y="4288747"/>
            <a:ext cx="231487" cy="2568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56" name="Oval 155">
            <a:extLst>
              <a:ext uri="{FF2B5EF4-FFF2-40B4-BE49-F238E27FC236}">
                <a16:creationId xmlns:a16="http://schemas.microsoft.com/office/drawing/2014/main" id="{9778AE51-75C0-4EB0-81AE-8064FCAA15BE}"/>
              </a:ext>
            </a:extLst>
          </p:cNvPr>
          <p:cNvSpPr/>
          <p:nvPr/>
        </p:nvSpPr>
        <p:spPr>
          <a:xfrm>
            <a:off x="2671995" y="4288747"/>
            <a:ext cx="231487" cy="2568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18897AEB-4BBC-4923-9E36-F7B46E78135E}"/>
              </a:ext>
            </a:extLst>
          </p:cNvPr>
          <p:cNvSpPr/>
          <p:nvPr/>
        </p:nvSpPr>
        <p:spPr>
          <a:xfrm>
            <a:off x="3434316" y="4295157"/>
            <a:ext cx="231487" cy="2568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58" name="Oval 157">
            <a:extLst>
              <a:ext uri="{FF2B5EF4-FFF2-40B4-BE49-F238E27FC236}">
                <a16:creationId xmlns:a16="http://schemas.microsoft.com/office/drawing/2014/main" id="{2FFDEC47-D35B-4CA6-929B-9FE68B5567C5}"/>
              </a:ext>
            </a:extLst>
          </p:cNvPr>
          <p:cNvSpPr/>
          <p:nvPr/>
        </p:nvSpPr>
        <p:spPr>
          <a:xfrm>
            <a:off x="1181869" y="4863734"/>
            <a:ext cx="231487" cy="2568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931AD404-BBE9-4942-A9D8-50C30D39AF0E}"/>
              </a:ext>
            </a:extLst>
          </p:cNvPr>
          <p:cNvSpPr/>
          <p:nvPr/>
        </p:nvSpPr>
        <p:spPr>
          <a:xfrm>
            <a:off x="1904201" y="4854224"/>
            <a:ext cx="231487" cy="2568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60" name="Oval 159">
            <a:extLst>
              <a:ext uri="{FF2B5EF4-FFF2-40B4-BE49-F238E27FC236}">
                <a16:creationId xmlns:a16="http://schemas.microsoft.com/office/drawing/2014/main" id="{122B8601-B32F-42DA-8B3B-0A4E2F780DBD}"/>
              </a:ext>
            </a:extLst>
          </p:cNvPr>
          <p:cNvSpPr/>
          <p:nvPr/>
        </p:nvSpPr>
        <p:spPr>
          <a:xfrm>
            <a:off x="2680991" y="4854224"/>
            <a:ext cx="231487" cy="2568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411E5ED2-46F5-4385-9099-1868B5012533}"/>
              </a:ext>
            </a:extLst>
          </p:cNvPr>
          <p:cNvSpPr/>
          <p:nvPr/>
        </p:nvSpPr>
        <p:spPr>
          <a:xfrm>
            <a:off x="3443312" y="4860634"/>
            <a:ext cx="231487" cy="25682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3D3FA6B4-1740-4E7C-B0DC-897D912CBD33}"/>
              </a:ext>
            </a:extLst>
          </p:cNvPr>
          <p:cNvSpPr/>
          <p:nvPr/>
        </p:nvSpPr>
        <p:spPr>
          <a:xfrm>
            <a:off x="8039709" y="5095632"/>
            <a:ext cx="262476" cy="2654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1CF4DC06-6E31-4A37-BC11-C70DA4DA946F}"/>
              </a:ext>
            </a:extLst>
          </p:cNvPr>
          <p:cNvSpPr/>
          <p:nvPr/>
        </p:nvSpPr>
        <p:spPr>
          <a:xfrm>
            <a:off x="8744608" y="5083202"/>
            <a:ext cx="262476" cy="2654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943B5DD4-984B-46A0-BC2B-4913B3715C3C}"/>
              </a:ext>
            </a:extLst>
          </p:cNvPr>
          <p:cNvSpPr/>
          <p:nvPr/>
        </p:nvSpPr>
        <p:spPr>
          <a:xfrm>
            <a:off x="9492126" y="5083202"/>
            <a:ext cx="262476" cy="2654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65" name="Oval 164">
            <a:extLst>
              <a:ext uri="{FF2B5EF4-FFF2-40B4-BE49-F238E27FC236}">
                <a16:creationId xmlns:a16="http://schemas.microsoft.com/office/drawing/2014/main" id="{86A249F5-BFB5-447B-A3FE-D8A77368E671}"/>
              </a:ext>
            </a:extLst>
          </p:cNvPr>
          <p:cNvSpPr/>
          <p:nvPr/>
        </p:nvSpPr>
        <p:spPr>
          <a:xfrm>
            <a:off x="10254447" y="5089612"/>
            <a:ext cx="262476" cy="2654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66" name="Oval 165">
            <a:extLst>
              <a:ext uri="{FF2B5EF4-FFF2-40B4-BE49-F238E27FC236}">
                <a16:creationId xmlns:a16="http://schemas.microsoft.com/office/drawing/2014/main" id="{7AA6C6B7-681F-4BE5-A4E0-7F9290377BEA}"/>
              </a:ext>
            </a:extLst>
          </p:cNvPr>
          <p:cNvSpPr/>
          <p:nvPr/>
        </p:nvSpPr>
        <p:spPr>
          <a:xfrm>
            <a:off x="8067559" y="4458276"/>
            <a:ext cx="262476" cy="2654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67" name="Oval 166">
            <a:extLst>
              <a:ext uri="{FF2B5EF4-FFF2-40B4-BE49-F238E27FC236}">
                <a16:creationId xmlns:a16="http://schemas.microsoft.com/office/drawing/2014/main" id="{B4157380-5160-4D65-9885-AABEE25714FF}"/>
              </a:ext>
            </a:extLst>
          </p:cNvPr>
          <p:cNvSpPr/>
          <p:nvPr/>
        </p:nvSpPr>
        <p:spPr>
          <a:xfrm>
            <a:off x="8772458" y="4445846"/>
            <a:ext cx="262476" cy="2654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68" name="Oval 167">
            <a:extLst>
              <a:ext uri="{FF2B5EF4-FFF2-40B4-BE49-F238E27FC236}">
                <a16:creationId xmlns:a16="http://schemas.microsoft.com/office/drawing/2014/main" id="{7E4B5257-8C4E-49CC-BEFE-CE9429331415}"/>
              </a:ext>
            </a:extLst>
          </p:cNvPr>
          <p:cNvSpPr/>
          <p:nvPr/>
        </p:nvSpPr>
        <p:spPr>
          <a:xfrm>
            <a:off x="9519976" y="4445846"/>
            <a:ext cx="262476" cy="2654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69" name="Oval 168">
            <a:extLst>
              <a:ext uri="{FF2B5EF4-FFF2-40B4-BE49-F238E27FC236}">
                <a16:creationId xmlns:a16="http://schemas.microsoft.com/office/drawing/2014/main" id="{1F79D0BE-0012-49F4-BBEA-F5B02522BADD}"/>
              </a:ext>
            </a:extLst>
          </p:cNvPr>
          <p:cNvSpPr/>
          <p:nvPr/>
        </p:nvSpPr>
        <p:spPr>
          <a:xfrm>
            <a:off x="10282297" y="4452256"/>
            <a:ext cx="262476" cy="2654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AC0EB2D8-F5CF-44CA-9992-9639A60B10BA}"/>
              </a:ext>
            </a:extLst>
          </p:cNvPr>
          <p:cNvSpPr/>
          <p:nvPr/>
        </p:nvSpPr>
        <p:spPr>
          <a:xfrm>
            <a:off x="8039709" y="3940179"/>
            <a:ext cx="262476" cy="2654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71" name="Oval 170">
            <a:extLst>
              <a:ext uri="{FF2B5EF4-FFF2-40B4-BE49-F238E27FC236}">
                <a16:creationId xmlns:a16="http://schemas.microsoft.com/office/drawing/2014/main" id="{A45F37F2-1CED-4747-AE12-C02A0F538EDB}"/>
              </a:ext>
            </a:extLst>
          </p:cNvPr>
          <p:cNvSpPr/>
          <p:nvPr/>
        </p:nvSpPr>
        <p:spPr>
          <a:xfrm>
            <a:off x="8744608" y="3927749"/>
            <a:ext cx="262476" cy="2654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id="{48A46356-636D-4AE8-BCF5-70A3D4C26774}"/>
              </a:ext>
            </a:extLst>
          </p:cNvPr>
          <p:cNvSpPr/>
          <p:nvPr/>
        </p:nvSpPr>
        <p:spPr>
          <a:xfrm>
            <a:off x="9492126" y="3927749"/>
            <a:ext cx="262476" cy="2654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73" name="Oval 172">
            <a:extLst>
              <a:ext uri="{FF2B5EF4-FFF2-40B4-BE49-F238E27FC236}">
                <a16:creationId xmlns:a16="http://schemas.microsoft.com/office/drawing/2014/main" id="{98629064-ACA3-4D74-8E1E-43A41C413C6C}"/>
              </a:ext>
            </a:extLst>
          </p:cNvPr>
          <p:cNvSpPr/>
          <p:nvPr/>
        </p:nvSpPr>
        <p:spPr>
          <a:xfrm>
            <a:off x="10254447" y="3934159"/>
            <a:ext cx="262476" cy="2654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id="{AC8F92A0-9613-4AD9-8B0C-3AC923AB4FE8}"/>
              </a:ext>
            </a:extLst>
          </p:cNvPr>
          <p:cNvCxnSpPr>
            <a:cxnSpLocks/>
          </p:cNvCxnSpPr>
          <p:nvPr/>
        </p:nvCxnSpPr>
        <p:spPr>
          <a:xfrm flipH="1">
            <a:off x="2403470" y="3596001"/>
            <a:ext cx="32404" cy="1715312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Left Brace 176">
            <a:extLst>
              <a:ext uri="{FF2B5EF4-FFF2-40B4-BE49-F238E27FC236}">
                <a16:creationId xmlns:a16="http://schemas.microsoft.com/office/drawing/2014/main" id="{81679F4E-ED93-4ADD-9A14-9C66D9082F56}"/>
              </a:ext>
            </a:extLst>
          </p:cNvPr>
          <p:cNvSpPr/>
          <p:nvPr/>
        </p:nvSpPr>
        <p:spPr>
          <a:xfrm>
            <a:off x="454832" y="3442369"/>
            <a:ext cx="198205" cy="185108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95369375-5A91-464B-8DE9-BD8180880111}"/>
              </a:ext>
            </a:extLst>
          </p:cNvPr>
          <p:cNvSpPr txBox="1"/>
          <p:nvPr/>
        </p:nvSpPr>
        <p:spPr>
          <a:xfrm>
            <a:off x="178879" y="414653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23E9440D-163F-4F76-B3B7-F897F7F1D8F1}"/>
              </a:ext>
            </a:extLst>
          </p:cNvPr>
          <p:cNvSpPr txBox="1"/>
          <p:nvPr/>
        </p:nvSpPr>
        <p:spPr>
          <a:xfrm>
            <a:off x="4074715" y="3964849"/>
            <a:ext cx="13989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0070C0"/>
                </a:solidFill>
              </a:rPr>
              <a:t>What is E</a:t>
            </a:r>
            <a:r>
              <a:rPr lang="en-US" sz="2000" baseline="-25000">
                <a:solidFill>
                  <a:srgbClr val="0070C0"/>
                </a:solidFill>
              </a:rPr>
              <a:t>0 </a:t>
            </a:r>
            <a:r>
              <a:rPr lang="en-US" sz="200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5DC2C161-A321-4768-AB69-7447F6738F56}"/>
              </a:ext>
            </a:extLst>
          </p:cNvPr>
          <p:cNvSpPr txBox="1"/>
          <p:nvPr/>
        </p:nvSpPr>
        <p:spPr>
          <a:xfrm>
            <a:off x="485373" y="2150348"/>
            <a:ext cx="3607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Charges on capacitor create field E</a:t>
            </a:r>
            <a:r>
              <a:rPr lang="en-US" baseline="-25000"/>
              <a:t>0</a:t>
            </a:r>
            <a:r>
              <a:rPr lang="en-US"/>
              <a:t>, 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E29A122C-0143-4889-B686-EAB67EADFCFC}"/>
              </a:ext>
            </a:extLst>
          </p:cNvPr>
          <p:cNvSpPr txBox="1"/>
          <p:nvPr/>
        </p:nvSpPr>
        <p:spPr>
          <a:xfrm>
            <a:off x="7445335" y="4193239"/>
            <a:ext cx="439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0070C0"/>
                </a:solidFill>
              </a:rPr>
              <a:t>E</a:t>
            </a:r>
            <a:r>
              <a:rPr lang="en-US" sz="2400" baseline="-25000">
                <a:solidFill>
                  <a:srgbClr val="0070C0"/>
                </a:solidFill>
              </a:rPr>
              <a:t>0</a:t>
            </a:r>
            <a:endParaRPr lang="en-US" sz="2400">
              <a:solidFill>
                <a:srgbClr val="0070C0"/>
              </a:solidFill>
            </a:endParaRPr>
          </a:p>
        </p:txBody>
      </p: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99BBB727-6037-4595-9E15-58146EE165BA}"/>
              </a:ext>
            </a:extLst>
          </p:cNvPr>
          <p:cNvCxnSpPr>
            <a:cxnSpLocks/>
          </p:cNvCxnSpPr>
          <p:nvPr/>
        </p:nvCxnSpPr>
        <p:spPr>
          <a:xfrm flipH="1">
            <a:off x="3348620" y="3584464"/>
            <a:ext cx="32404" cy="1715312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6D2F2989-2BA4-47B6-BADB-C25EA1F3BE00}"/>
              </a:ext>
            </a:extLst>
          </p:cNvPr>
          <p:cNvCxnSpPr>
            <a:cxnSpLocks/>
          </p:cNvCxnSpPr>
          <p:nvPr/>
        </p:nvCxnSpPr>
        <p:spPr>
          <a:xfrm flipH="1">
            <a:off x="1451931" y="3608090"/>
            <a:ext cx="32404" cy="1715312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AC7F23DB-5474-489C-A937-6A1543FECED4}"/>
              </a:ext>
            </a:extLst>
          </p:cNvPr>
          <p:cNvCxnSpPr>
            <a:cxnSpLocks/>
          </p:cNvCxnSpPr>
          <p:nvPr/>
        </p:nvCxnSpPr>
        <p:spPr>
          <a:xfrm flipH="1">
            <a:off x="10050977" y="3660564"/>
            <a:ext cx="32404" cy="1715312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>
            <a:extLst>
              <a:ext uri="{FF2B5EF4-FFF2-40B4-BE49-F238E27FC236}">
                <a16:creationId xmlns:a16="http://schemas.microsoft.com/office/drawing/2014/main" id="{F1E0A752-EED9-4859-9A05-BFC7992DDE0D}"/>
              </a:ext>
            </a:extLst>
          </p:cNvPr>
          <p:cNvCxnSpPr>
            <a:cxnSpLocks/>
          </p:cNvCxnSpPr>
          <p:nvPr/>
        </p:nvCxnSpPr>
        <p:spPr>
          <a:xfrm flipH="1">
            <a:off x="7901612" y="3609180"/>
            <a:ext cx="32404" cy="1715312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Arrow Connector 185">
            <a:extLst>
              <a:ext uri="{FF2B5EF4-FFF2-40B4-BE49-F238E27FC236}">
                <a16:creationId xmlns:a16="http://schemas.microsoft.com/office/drawing/2014/main" id="{BF612E94-9C96-4F42-B860-20C276BD14A5}"/>
              </a:ext>
            </a:extLst>
          </p:cNvPr>
          <p:cNvCxnSpPr>
            <a:cxnSpLocks/>
          </p:cNvCxnSpPr>
          <p:nvPr/>
        </p:nvCxnSpPr>
        <p:spPr>
          <a:xfrm flipH="1">
            <a:off x="9108000" y="3671716"/>
            <a:ext cx="32404" cy="1715312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>
            <a:extLst>
              <a:ext uri="{FF2B5EF4-FFF2-40B4-BE49-F238E27FC236}">
                <a16:creationId xmlns:a16="http://schemas.microsoft.com/office/drawing/2014/main" id="{CF407C4C-86B7-487C-9F1A-0A6ECE42EA42}"/>
              </a:ext>
            </a:extLst>
          </p:cNvPr>
          <p:cNvSpPr txBox="1"/>
          <p:nvPr/>
        </p:nvSpPr>
        <p:spPr>
          <a:xfrm>
            <a:off x="11102559" y="3120876"/>
            <a:ext cx="739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+Q</a:t>
            </a:r>
            <a:endParaRPr lang="en-US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C3C76E2A-7DB9-4D44-BA64-D914BF9715EC}"/>
              </a:ext>
            </a:extLst>
          </p:cNvPr>
          <p:cNvSpPr txBox="1"/>
          <p:nvPr/>
        </p:nvSpPr>
        <p:spPr>
          <a:xfrm>
            <a:off x="11063329" y="5229319"/>
            <a:ext cx="739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-Q</a:t>
            </a:r>
            <a:endParaRPr lang="en-US"/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65A81504-F846-4867-8152-456493F568B3}"/>
              </a:ext>
            </a:extLst>
          </p:cNvPr>
          <p:cNvSpPr/>
          <p:nvPr/>
        </p:nvSpPr>
        <p:spPr>
          <a:xfrm>
            <a:off x="8837308" y="3219537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10999B65-2589-4D15-9856-DCCDDF2B3120}"/>
              </a:ext>
            </a:extLst>
          </p:cNvPr>
          <p:cNvSpPr/>
          <p:nvPr/>
        </p:nvSpPr>
        <p:spPr>
          <a:xfrm>
            <a:off x="9891474" y="3219536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F7ADD1E4-4398-47C1-94FB-0925B11583A6}"/>
              </a:ext>
            </a:extLst>
          </p:cNvPr>
          <p:cNvSpPr/>
          <p:nvPr/>
        </p:nvSpPr>
        <p:spPr>
          <a:xfrm>
            <a:off x="7732748" y="3219536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F658B927-EC11-429E-AE1B-A2992AE18793}"/>
              </a:ext>
            </a:extLst>
          </p:cNvPr>
          <p:cNvSpPr/>
          <p:nvPr/>
        </p:nvSpPr>
        <p:spPr>
          <a:xfrm>
            <a:off x="8855883" y="5367460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5FAD5FD2-32F0-4819-9BD2-FE5ED372E7EC}"/>
              </a:ext>
            </a:extLst>
          </p:cNvPr>
          <p:cNvSpPr/>
          <p:nvPr/>
        </p:nvSpPr>
        <p:spPr>
          <a:xfrm>
            <a:off x="9902845" y="5367461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194" name="Oval 193">
            <a:extLst>
              <a:ext uri="{FF2B5EF4-FFF2-40B4-BE49-F238E27FC236}">
                <a16:creationId xmlns:a16="http://schemas.microsoft.com/office/drawing/2014/main" id="{F8FC0BB2-778A-4633-9AFB-92400E24469E}"/>
              </a:ext>
            </a:extLst>
          </p:cNvPr>
          <p:cNvSpPr/>
          <p:nvPr/>
        </p:nvSpPr>
        <p:spPr>
          <a:xfrm>
            <a:off x="7760860" y="5386307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99687FAF-54F4-4CC6-83B2-E9E527CD32A8}"/>
              </a:ext>
            </a:extLst>
          </p:cNvPr>
          <p:cNvSpPr txBox="1"/>
          <p:nvPr/>
        </p:nvSpPr>
        <p:spPr>
          <a:xfrm>
            <a:off x="6758283" y="2137475"/>
            <a:ext cx="4628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</a:t>
            </a:r>
            <a:r>
              <a:rPr lang="en-US" baseline="-25000"/>
              <a:t>0</a:t>
            </a:r>
            <a:r>
              <a:rPr lang="en-US"/>
              <a:t> induces the charges in dielectric to ‘polarize’.</a:t>
            </a:r>
          </a:p>
        </p:txBody>
      </p:sp>
      <p:sp>
        <p:nvSpPr>
          <p:cNvPr id="198" name="Left Brace 197">
            <a:extLst>
              <a:ext uri="{FF2B5EF4-FFF2-40B4-BE49-F238E27FC236}">
                <a16:creationId xmlns:a16="http://schemas.microsoft.com/office/drawing/2014/main" id="{99CDC802-59EA-4865-A670-C17924F4271A}"/>
              </a:ext>
            </a:extLst>
          </p:cNvPr>
          <p:cNvSpPr/>
          <p:nvPr/>
        </p:nvSpPr>
        <p:spPr>
          <a:xfrm>
            <a:off x="7234861" y="3503270"/>
            <a:ext cx="198205" cy="185108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4CA5933D-F559-4834-8E59-C662EA5021D9}"/>
              </a:ext>
            </a:extLst>
          </p:cNvPr>
          <p:cNvSpPr txBox="1"/>
          <p:nvPr/>
        </p:nvSpPr>
        <p:spPr>
          <a:xfrm>
            <a:off x="6958908" y="423572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0" name="Rectangle 199">
                <a:extLst>
                  <a:ext uri="{FF2B5EF4-FFF2-40B4-BE49-F238E27FC236}">
                    <a16:creationId xmlns:a16="http://schemas.microsoft.com/office/drawing/2014/main" id="{24B9C11C-7CE3-41A7-BDB3-B32F69DDB8BA}"/>
                  </a:ext>
                </a:extLst>
              </p:cNvPr>
              <p:cNvSpPr/>
              <p:nvPr/>
            </p:nvSpPr>
            <p:spPr>
              <a:xfrm>
                <a:off x="6926356" y="6078046"/>
                <a:ext cx="462915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/>
                  <a:t>The amount of polarization is proportional to the dielectric’s </a:t>
                </a:r>
                <a:r>
                  <a:rPr lang="en-US" i="1"/>
                  <a:t>susceptibility</a:t>
                </a:r>
                <a:r>
                  <a:rPr lang="en-US"/>
                  <a:t>,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200" name="Rectangle 199">
                <a:extLst>
                  <a:ext uri="{FF2B5EF4-FFF2-40B4-BE49-F238E27FC236}">
                    <a16:creationId xmlns:a16="http://schemas.microsoft.com/office/drawing/2014/main" id="{24B9C11C-7CE3-41A7-BDB3-B32F69DDB8B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6356" y="6078046"/>
                <a:ext cx="4629150" cy="646331"/>
              </a:xfrm>
              <a:prstGeom prst="rect">
                <a:avLst/>
              </a:prstGeom>
              <a:blipFill>
                <a:blip r:embed="rId7"/>
                <a:stretch>
                  <a:fillRect l="-1053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1" name="Rectangle 200">
                <a:extLst>
                  <a:ext uri="{FF2B5EF4-FFF2-40B4-BE49-F238E27FC236}">
                    <a16:creationId xmlns:a16="http://schemas.microsoft.com/office/drawing/2014/main" id="{FC09916C-8F6C-4689-8C24-802C35E94435}"/>
                  </a:ext>
                </a:extLst>
              </p:cNvPr>
              <p:cNvSpPr/>
              <p:nvPr/>
            </p:nvSpPr>
            <p:spPr>
              <a:xfrm>
                <a:off x="444546" y="862951"/>
                <a:ext cx="11579712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/>
                  <a:t>So we saw that a capacitor builds up charge, Q, until its potential difference,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en-US"/>
                  <a:t>V</a:t>
                </a:r>
                <a:r>
                  <a:rPr lang="en-US" baseline="-25000"/>
                  <a:t>c</a:t>
                </a:r>
                <a:r>
                  <a:rPr lang="en-US"/>
                  <a:t>, equals that of the battery.  How are Q and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en-US"/>
                  <a:t>V</a:t>
                </a:r>
                <a:r>
                  <a:rPr lang="en-US" baseline="-25000"/>
                  <a:t>c</a:t>
                </a:r>
                <a:r>
                  <a:rPr lang="en-US"/>
                  <a:t> related?  It turns out they’re proportional; </a:t>
                </a:r>
                <a:r>
                  <a:rPr lang="en-US" b="1">
                    <a:solidFill>
                      <a:srgbClr val="0070C0"/>
                    </a:solidFill>
                  </a:rPr>
                  <a:t>Q = C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en-US" b="1">
                    <a:solidFill>
                      <a:srgbClr val="0070C0"/>
                    </a:solidFill>
                  </a:rPr>
                  <a:t>V</a:t>
                </a:r>
                <a:r>
                  <a:rPr lang="en-US" b="1" baseline="-25000">
                    <a:solidFill>
                      <a:srgbClr val="0070C0"/>
                    </a:solidFill>
                  </a:rPr>
                  <a:t>c</a:t>
                </a:r>
                <a:r>
                  <a:rPr lang="en-US"/>
                  <a:t>, where C is called the capacitor’s </a:t>
                </a:r>
                <a:r>
                  <a:rPr lang="en-US" i="1"/>
                  <a:t>Capacitance</a:t>
                </a:r>
                <a:r>
                  <a:rPr lang="en-US"/>
                  <a:t>.  We can calculate what C is.  Suppose for example we have two plates with cross-section area A (area </a:t>
                </a:r>
                <a:r>
                  <a:rPr lang="en-US" i="1"/>
                  <a:t>into</a:t>
                </a:r>
                <a:r>
                  <a:rPr lang="en-US"/>
                  <a:t> the page) and charge +Q, -Q, separated by a distance d.</a:t>
                </a:r>
                <a:endParaRPr lang="en-US" dirty="0"/>
              </a:p>
            </p:txBody>
          </p:sp>
        </mc:Choice>
        <mc:Fallback xmlns="">
          <p:sp>
            <p:nvSpPr>
              <p:cNvPr id="201" name="Rectangle 200">
                <a:extLst>
                  <a:ext uri="{FF2B5EF4-FFF2-40B4-BE49-F238E27FC236}">
                    <a16:creationId xmlns:a16="http://schemas.microsoft.com/office/drawing/2014/main" id="{FC09916C-8F6C-4689-8C24-802C35E9443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546" y="862951"/>
                <a:ext cx="11579712" cy="1200329"/>
              </a:xfrm>
              <a:prstGeom prst="rect">
                <a:avLst/>
              </a:prstGeom>
              <a:blipFill>
                <a:blip r:embed="rId8"/>
                <a:stretch>
                  <a:fillRect l="-474" t="-3061" r="-790" b="-76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C7ECF13D-1775-42C0-BF12-8A0893AA557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4027534"/>
              </p:ext>
            </p:extLst>
          </p:nvPr>
        </p:nvGraphicFramePr>
        <p:xfrm>
          <a:off x="5417439" y="3875195"/>
          <a:ext cx="830262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812520" imgH="634680" progId="Equation.DSMT4">
                  <p:embed/>
                </p:oleObj>
              </mc:Choice>
              <mc:Fallback>
                <p:oleObj name="Equation" r:id="rId9" imgW="812520" imgH="634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417439" y="3875195"/>
                        <a:ext cx="830262" cy="647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" name="Object 102">
            <a:extLst>
              <a:ext uri="{FF2B5EF4-FFF2-40B4-BE49-F238E27FC236}">
                <a16:creationId xmlns:a16="http://schemas.microsoft.com/office/drawing/2014/main" id="{4FBCCEE4-B1C2-444D-BF49-0445F54A22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2562840"/>
              </p:ext>
            </p:extLst>
          </p:nvPr>
        </p:nvGraphicFramePr>
        <p:xfrm>
          <a:off x="5471013" y="4650560"/>
          <a:ext cx="960437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939600" imgH="634680" progId="Equation.DSMT4">
                  <p:embed/>
                </p:oleObj>
              </mc:Choice>
              <mc:Fallback>
                <p:oleObj name="Equation" r:id="rId11" imgW="939600" imgH="63468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C7ECF13D-1775-42C0-BF12-8A0893AA557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471013" y="4650560"/>
                        <a:ext cx="960437" cy="647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05" name="Ink 104">
                <a:extLst>
                  <a:ext uri="{FF2B5EF4-FFF2-40B4-BE49-F238E27FC236}">
                    <a16:creationId xmlns:a16="http://schemas.microsoft.com/office/drawing/2014/main" id="{2B3683AE-EC40-497C-A03D-4E1F4545A108}"/>
                  </a:ext>
                </a:extLst>
              </p14:cNvPr>
              <p14:cNvContentPartPr/>
              <p14:nvPr/>
            </p14:nvContentPartPr>
            <p14:xfrm>
              <a:off x="473180" y="2694876"/>
              <a:ext cx="2169720" cy="1161987"/>
            </p14:xfrm>
          </p:contentPart>
        </mc:Choice>
        <mc:Fallback xmlns="">
          <p:pic>
            <p:nvPicPr>
              <p:cNvPr id="105" name="Ink 104">
                <a:extLst>
                  <a:ext uri="{FF2B5EF4-FFF2-40B4-BE49-F238E27FC236}">
                    <a16:creationId xmlns:a16="http://schemas.microsoft.com/office/drawing/2014/main" id="{2B3683AE-EC40-497C-A03D-4E1F4545A108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68860" y="2690556"/>
                <a:ext cx="2178360" cy="1170626"/>
              </a:xfrm>
              <a:prstGeom prst="rect">
                <a:avLst/>
              </a:prstGeom>
            </p:spPr>
          </p:pic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C89BAB12-FCA5-4C16-9C95-62A728368716}"/>
              </a:ext>
            </a:extLst>
          </p:cNvPr>
          <p:cNvSpPr txBox="1"/>
          <p:nvPr/>
        </p:nvSpPr>
        <p:spPr>
          <a:xfrm>
            <a:off x="444546" y="6109034"/>
            <a:ext cx="53291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But that’s not the </a:t>
            </a:r>
            <a:r>
              <a:rPr lang="en-US" i="1"/>
              <a:t>total</a:t>
            </a:r>
            <a:r>
              <a:rPr lang="en-US"/>
              <a:t> electric field, the dielectric plays a role too!</a:t>
            </a:r>
          </a:p>
        </p:txBody>
      </p:sp>
    </p:spTree>
    <p:extLst>
      <p:ext uri="{BB962C8B-B14F-4D97-AF65-F5344CB8AC3E}">
        <p14:creationId xmlns:p14="http://schemas.microsoft.com/office/powerpoint/2010/main" val="2971751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animBg="1"/>
      <p:bldP spid="116" grpId="0" animBg="1"/>
      <p:bldP spid="115" grpId="0" animBg="1"/>
      <p:bldP spid="6" grpId="0" animBg="1"/>
      <p:bldP spid="7" grpId="0" animBg="1"/>
      <p:bldP spid="9" grpId="0" animBg="1"/>
      <p:bldP spid="10" grpId="0" animBg="1"/>
      <p:bldP spid="12" grpId="0" animBg="1"/>
      <p:bldP spid="13" grpId="0" animBg="1"/>
      <p:bldP spid="16" grpId="0"/>
      <p:bldP spid="17" grpId="0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7" grpId="0" animBg="1"/>
      <p:bldP spid="178" grpId="0"/>
      <p:bldP spid="179" grpId="0"/>
      <p:bldP spid="180" grpId="0"/>
      <p:bldP spid="181" grpId="0"/>
      <p:bldP spid="187" grpId="0"/>
      <p:bldP spid="188" grpId="0"/>
      <p:bldP spid="189" grpId="0" animBg="1"/>
      <p:bldP spid="190" grpId="0" animBg="1"/>
      <p:bldP spid="191" grpId="0" animBg="1"/>
      <p:bldP spid="192" grpId="0" animBg="1"/>
      <p:bldP spid="193" grpId="0" animBg="1"/>
      <p:bldP spid="194" grpId="0" animBg="1"/>
      <p:bldP spid="197" grpId="0"/>
      <p:bldP spid="198" grpId="0" animBg="1"/>
      <p:bldP spid="199" grpId="0"/>
      <p:bldP spid="200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E4E99F19-B004-4991-8B6A-2D102BA274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4083194"/>
              </p:ext>
            </p:extLst>
          </p:nvPr>
        </p:nvGraphicFramePr>
        <p:xfrm>
          <a:off x="899943" y="2438417"/>
          <a:ext cx="4582326" cy="3957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3" imgW="2187000" imgH="1958400" progId="Paint.Picture">
                  <p:embed/>
                </p:oleObj>
              </mc:Choice>
              <mc:Fallback>
                <p:oleObj name="Bitmap Image" r:id="rId3" imgW="2187000" imgH="195840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E4E99F19-B004-4991-8B6A-2D102BA274A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943" y="2438417"/>
                        <a:ext cx="4582326" cy="39578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" name="Oval 90">
            <a:extLst>
              <a:ext uri="{FF2B5EF4-FFF2-40B4-BE49-F238E27FC236}">
                <a16:creationId xmlns:a16="http://schemas.microsoft.com/office/drawing/2014/main" id="{328350F1-F310-45D8-902C-DEFF31884B72}"/>
              </a:ext>
            </a:extLst>
          </p:cNvPr>
          <p:cNvSpPr/>
          <p:nvPr/>
        </p:nvSpPr>
        <p:spPr>
          <a:xfrm>
            <a:off x="1465240" y="4560539"/>
            <a:ext cx="547336" cy="5197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08956DC-8479-4655-AA81-71A236FE1D90}"/>
              </a:ext>
            </a:extLst>
          </p:cNvPr>
          <p:cNvSpPr/>
          <p:nvPr/>
        </p:nvSpPr>
        <p:spPr>
          <a:xfrm>
            <a:off x="1465240" y="4005426"/>
            <a:ext cx="547336" cy="5197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5774C45-86DC-4CC4-9F35-2282FA89460C}"/>
              </a:ext>
            </a:extLst>
          </p:cNvPr>
          <p:cNvSpPr/>
          <p:nvPr/>
        </p:nvSpPr>
        <p:spPr>
          <a:xfrm>
            <a:off x="1465240" y="3424415"/>
            <a:ext cx="547336" cy="5197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/>
              <a:t>--</a:t>
            </a:r>
            <a:endParaRPr lang="en-US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C2647F59-A226-419C-9CB7-D95EE86CC525}"/>
              </a:ext>
            </a:extLst>
          </p:cNvPr>
          <p:cNvSpPr/>
          <p:nvPr/>
        </p:nvSpPr>
        <p:spPr>
          <a:xfrm>
            <a:off x="2176061" y="4560539"/>
            <a:ext cx="547336" cy="5197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5541EC9E-010D-4B8B-A2DC-231E25B76689}"/>
              </a:ext>
            </a:extLst>
          </p:cNvPr>
          <p:cNvSpPr/>
          <p:nvPr/>
        </p:nvSpPr>
        <p:spPr>
          <a:xfrm>
            <a:off x="2176061" y="3991399"/>
            <a:ext cx="547336" cy="5197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9D291671-C7B2-46B0-A9AC-E54C47124383}"/>
              </a:ext>
            </a:extLst>
          </p:cNvPr>
          <p:cNvSpPr/>
          <p:nvPr/>
        </p:nvSpPr>
        <p:spPr>
          <a:xfrm>
            <a:off x="2176061" y="3412832"/>
            <a:ext cx="547336" cy="5197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F8A8A012-AB0E-4276-B03C-1AC9771A9E23}"/>
              </a:ext>
            </a:extLst>
          </p:cNvPr>
          <p:cNvSpPr/>
          <p:nvPr/>
        </p:nvSpPr>
        <p:spPr>
          <a:xfrm>
            <a:off x="2941102" y="4569967"/>
            <a:ext cx="547336" cy="5197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B1F7E3E5-5D05-4FE3-BE7C-C03946E0F56F}"/>
              </a:ext>
            </a:extLst>
          </p:cNvPr>
          <p:cNvSpPr/>
          <p:nvPr/>
        </p:nvSpPr>
        <p:spPr>
          <a:xfrm>
            <a:off x="2941102" y="3972323"/>
            <a:ext cx="547336" cy="5197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38EB13C9-7ED5-42EC-B4EF-316AE05B31BD}"/>
              </a:ext>
            </a:extLst>
          </p:cNvPr>
          <p:cNvSpPr/>
          <p:nvPr/>
        </p:nvSpPr>
        <p:spPr>
          <a:xfrm>
            <a:off x="2941102" y="3424415"/>
            <a:ext cx="547336" cy="5197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C39E0D95-3374-4934-B7A0-D8B722D72F05}"/>
              </a:ext>
            </a:extLst>
          </p:cNvPr>
          <p:cNvSpPr/>
          <p:nvPr/>
        </p:nvSpPr>
        <p:spPr>
          <a:xfrm>
            <a:off x="3701267" y="4569967"/>
            <a:ext cx="547336" cy="5197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639AD3B2-DB51-467C-A5A8-A145A1524EB8}"/>
              </a:ext>
            </a:extLst>
          </p:cNvPr>
          <p:cNvSpPr/>
          <p:nvPr/>
        </p:nvSpPr>
        <p:spPr>
          <a:xfrm>
            <a:off x="3701267" y="3965843"/>
            <a:ext cx="547336" cy="5197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071F7ACF-5F04-4D8D-B482-D7442F7A96D0}"/>
              </a:ext>
            </a:extLst>
          </p:cNvPr>
          <p:cNvSpPr/>
          <p:nvPr/>
        </p:nvSpPr>
        <p:spPr>
          <a:xfrm>
            <a:off x="3701267" y="3424415"/>
            <a:ext cx="547336" cy="5197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--</a:t>
            </a:r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3D3FA6B4-1740-4E7C-B0DC-897D912CBD33}"/>
              </a:ext>
            </a:extLst>
          </p:cNvPr>
          <p:cNvSpPr/>
          <p:nvPr/>
        </p:nvSpPr>
        <p:spPr>
          <a:xfrm>
            <a:off x="1625302" y="4963021"/>
            <a:ext cx="262476" cy="2654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1CF4DC06-6E31-4A37-BC11-C70DA4DA946F}"/>
              </a:ext>
            </a:extLst>
          </p:cNvPr>
          <p:cNvSpPr/>
          <p:nvPr/>
        </p:nvSpPr>
        <p:spPr>
          <a:xfrm>
            <a:off x="2330201" y="4950591"/>
            <a:ext cx="262476" cy="2654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943B5DD4-984B-46A0-BC2B-4913B3715C3C}"/>
              </a:ext>
            </a:extLst>
          </p:cNvPr>
          <p:cNvSpPr/>
          <p:nvPr/>
        </p:nvSpPr>
        <p:spPr>
          <a:xfrm>
            <a:off x="3077719" y="4950591"/>
            <a:ext cx="262476" cy="2654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65" name="Oval 164">
            <a:extLst>
              <a:ext uri="{FF2B5EF4-FFF2-40B4-BE49-F238E27FC236}">
                <a16:creationId xmlns:a16="http://schemas.microsoft.com/office/drawing/2014/main" id="{86A249F5-BFB5-447B-A3FE-D8A77368E671}"/>
              </a:ext>
            </a:extLst>
          </p:cNvPr>
          <p:cNvSpPr/>
          <p:nvPr/>
        </p:nvSpPr>
        <p:spPr>
          <a:xfrm>
            <a:off x="3840040" y="4957001"/>
            <a:ext cx="262476" cy="2654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66" name="Oval 165">
            <a:extLst>
              <a:ext uri="{FF2B5EF4-FFF2-40B4-BE49-F238E27FC236}">
                <a16:creationId xmlns:a16="http://schemas.microsoft.com/office/drawing/2014/main" id="{7AA6C6B7-681F-4BE5-A4E0-7F9290377BEA}"/>
              </a:ext>
            </a:extLst>
          </p:cNvPr>
          <p:cNvSpPr/>
          <p:nvPr/>
        </p:nvSpPr>
        <p:spPr>
          <a:xfrm>
            <a:off x="1653152" y="4325665"/>
            <a:ext cx="262476" cy="2654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67" name="Oval 166">
            <a:extLst>
              <a:ext uri="{FF2B5EF4-FFF2-40B4-BE49-F238E27FC236}">
                <a16:creationId xmlns:a16="http://schemas.microsoft.com/office/drawing/2014/main" id="{B4157380-5160-4D65-9885-AABEE25714FF}"/>
              </a:ext>
            </a:extLst>
          </p:cNvPr>
          <p:cNvSpPr/>
          <p:nvPr/>
        </p:nvSpPr>
        <p:spPr>
          <a:xfrm>
            <a:off x="2358051" y="4313235"/>
            <a:ext cx="262476" cy="2654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68" name="Oval 167">
            <a:extLst>
              <a:ext uri="{FF2B5EF4-FFF2-40B4-BE49-F238E27FC236}">
                <a16:creationId xmlns:a16="http://schemas.microsoft.com/office/drawing/2014/main" id="{7E4B5257-8C4E-49CC-BEFE-CE9429331415}"/>
              </a:ext>
            </a:extLst>
          </p:cNvPr>
          <p:cNvSpPr/>
          <p:nvPr/>
        </p:nvSpPr>
        <p:spPr>
          <a:xfrm>
            <a:off x="3105569" y="4313235"/>
            <a:ext cx="262476" cy="2654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69" name="Oval 168">
            <a:extLst>
              <a:ext uri="{FF2B5EF4-FFF2-40B4-BE49-F238E27FC236}">
                <a16:creationId xmlns:a16="http://schemas.microsoft.com/office/drawing/2014/main" id="{1F79D0BE-0012-49F4-BBEA-F5B02522BADD}"/>
              </a:ext>
            </a:extLst>
          </p:cNvPr>
          <p:cNvSpPr/>
          <p:nvPr/>
        </p:nvSpPr>
        <p:spPr>
          <a:xfrm>
            <a:off x="3867890" y="4319645"/>
            <a:ext cx="262476" cy="2654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AC0EB2D8-F5CF-44CA-9992-9639A60B10BA}"/>
              </a:ext>
            </a:extLst>
          </p:cNvPr>
          <p:cNvSpPr/>
          <p:nvPr/>
        </p:nvSpPr>
        <p:spPr>
          <a:xfrm>
            <a:off x="1625302" y="3807568"/>
            <a:ext cx="262476" cy="2654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71" name="Oval 170">
            <a:extLst>
              <a:ext uri="{FF2B5EF4-FFF2-40B4-BE49-F238E27FC236}">
                <a16:creationId xmlns:a16="http://schemas.microsoft.com/office/drawing/2014/main" id="{A45F37F2-1CED-4747-AE12-C02A0F538EDB}"/>
              </a:ext>
            </a:extLst>
          </p:cNvPr>
          <p:cNvSpPr/>
          <p:nvPr/>
        </p:nvSpPr>
        <p:spPr>
          <a:xfrm>
            <a:off x="2330201" y="3795138"/>
            <a:ext cx="262476" cy="2654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id="{48A46356-636D-4AE8-BCF5-70A3D4C26774}"/>
              </a:ext>
            </a:extLst>
          </p:cNvPr>
          <p:cNvSpPr/>
          <p:nvPr/>
        </p:nvSpPr>
        <p:spPr>
          <a:xfrm>
            <a:off x="3077719" y="3795138"/>
            <a:ext cx="262476" cy="2654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73" name="Oval 172">
            <a:extLst>
              <a:ext uri="{FF2B5EF4-FFF2-40B4-BE49-F238E27FC236}">
                <a16:creationId xmlns:a16="http://schemas.microsoft.com/office/drawing/2014/main" id="{98629064-ACA3-4D74-8E1E-43A41C413C6C}"/>
              </a:ext>
            </a:extLst>
          </p:cNvPr>
          <p:cNvSpPr/>
          <p:nvPr/>
        </p:nvSpPr>
        <p:spPr>
          <a:xfrm>
            <a:off x="3840040" y="3801548"/>
            <a:ext cx="262476" cy="2654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E29A122C-0143-4889-B686-EAB67EADFCFC}"/>
              </a:ext>
            </a:extLst>
          </p:cNvPr>
          <p:cNvSpPr txBox="1"/>
          <p:nvPr/>
        </p:nvSpPr>
        <p:spPr>
          <a:xfrm>
            <a:off x="1031553" y="4060628"/>
            <a:ext cx="439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0070C0"/>
                </a:solidFill>
              </a:rPr>
              <a:t>E</a:t>
            </a:r>
            <a:r>
              <a:rPr lang="en-US" sz="2400" baseline="-25000">
                <a:solidFill>
                  <a:srgbClr val="0070C0"/>
                </a:solidFill>
              </a:rPr>
              <a:t>0</a:t>
            </a:r>
            <a:endParaRPr lang="en-US" sz="2400">
              <a:solidFill>
                <a:srgbClr val="0070C0"/>
              </a:solidFill>
            </a:endParaRPr>
          </a:p>
        </p:txBody>
      </p:sp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AC7F23DB-5474-489C-A937-6A1543FECED4}"/>
              </a:ext>
            </a:extLst>
          </p:cNvPr>
          <p:cNvCxnSpPr>
            <a:cxnSpLocks/>
          </p:cNvCxnSpPr>
          <p:nvPr/>
        </p:nvCxnSpPr>
        <p:spPr>
          <a:xfrm flipH="1">
            <a:off x="3638990" y="3530459"/>
            <a:ext cx="32404" cy="1715312"/>
          </a:xfrm>
          <a:prstGeom prst="straightConnector1">
            <a:avLst/>
          </a:prstGeom>
          <a:ln w="317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>
            <a:extLst>
              <a:ext uri="{FF2B5EF4-FFF2-40B4-BE49-F238E27FC236}">
                <a16:creationId xmlns:a16="http://schemas.microsoft.com/office/drawing/2014/main" id="{F1E0A752-EED9-4859-9A05-BFC7992DDE0D}"/>
              </a:ext>
            </a:extLst>
          </p:cNvPr>
          <p:cNvCxnSpPr>
            <a:cxnSpLocks/>
          </p:cNvCxnSpPr>
          <p:nvPr/>
        </p:nvCxnSpPr>
        <p:spPr>
          <a:xfrm flipH="1">
            <a:off x="1483907" y="3476569"/>
            <a:ext cx="32404" cy="1715312"/>
          </a:xfrm>
          <a:prstGeom prst="straightConnector1">
            <a:avLst/>
          </a:prstGeom>
          <a:ln w="3492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Arrow Connector 185">
            <a:extLst>
              <a:ext uri="{FF2B5EF4-FFF2-40B4-BE49-F238E27FC236}">
                <a16:creationId xmlns:a16="http://schemas.microsoft.com/office/drawing/2014/main" id="{BF612E94-9C96-4F42-B860-20C276BD14A5}"/>
              </a:ext>
            </a:extLst>
          </p:cNvPr>
          <p:cNvCxnSpPr>
            <a:cxnSpLocks/>
          </p:cNvCxnSpPr>
          <p:nvPr/>
        </p:nvCxnSpPr>
        <p:spPr>
          <a:xfrm flipH="1">
            <a:off x="2778037" y="3538114"/>
            <a:ext cx="32404" cy="1715312"/>
          </a:xfrm>
          <a:prstGeom prst="straightConnector1">
            <a:avLst/>
          </a:prstGeom>
          <a:ln w="317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>
            <a:extLst>
              <a:ext uri="{FF2B5EF4-FFF2-40B4-BE49-F238E27FC236}">
                <a16:creationId xmlns:a16="http://schemas.microsoft.com/office/drawing/2014/main" id="{CF407C4C-86B7-487C-9F1A-0A6ECE42EA42}"/>
              </a:ext>
            </a:extLst>
          </p:cNvPr>
          <p:cNvSpPr txBox="1"/>
          <p:nvPr/>
        </p:nvSpPr>
        <p:spPr>
          <a:xfrm>
            <a:off x="4688152" y="2988265"/>
            <a:ext cx="739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+Q</a:t>
            </a:r>
            <a:endParaRPr lang="en-US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C3C76E2A-7DB9-4D44-BA64-D914BF9715EC}"/>
              </a:ext>
            </a:extLst>
          </p:cNvPr>
          <p:cNvSpPr txBox="1"/>
          <p:nvPr/>
        </p:nvSpPr>
        <p:spPr>
          <a:xfrm>
            <a:off x="4648922" y="5096708"/>
            <a:ext cx="739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-Q</a:t>
            </a:r>
            <a:endParaRPr lang="en-US"/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65A81504-F846-4867-8152-456493F568B3}"/>
              </a:ext>
            </a:extLst>
          </p:cNvPr>
          <p:cNvSpPr/>
          <p:nvPr/>
        </p:nvSpPr>
        <p:spPr>
          <a:xfrm>
            <a:off x="2422901" y="3086926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10999B65-2589-4D15-9856-DCCDDF2B3120}"/>
              </a:ext>
            </a:extLst>
          </p:cNvPr>
          <p:cNvSpPr/>
          <p:nvPr/>
        </p:nvSpPr>
        <p:spPr>
          <a:xfrm>
            <a:off x="3477067" y="3086925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F7ADD1E4-4398-47C1-94FB-0925B11583A6}"/>
              </a:ext>
            </a:extLst>
          </p:cNvPr>
          <p:cNvSpPr/>
          <p:nvPr/>
        </p:nvSpPr>
        <p:spPr>
          <a:xfrm>
            <a:off x="1318341" y="3086925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F658B927-EC11-429E-AE1B-A2992AE18793}"/>
              </a:ext>
            </a:extLst>
          </p:cNvPr>
          <p:cNvSpPr/>
          <p:nvPr/>
        </p:nvSpPr>
        <p:spPr>
          <a:xfrm>
            <a:off x="2441476" y="5234849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5FAD5FD2-32F0-4819-9BD2-FE5ED372E7EC}"/>
              </a:ext>
            </a:extLst>
          </p:cNvPr>
          <p:cNvSpPr/>
          <p:nvPr/>
        </p:nvSpPr>
        <p:spPr>
          <a:xfrm>
            <a:off x="3488438" y="5234850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194" name="Oval 193">
            <a:extLst>
              <a:ext uri="{FF2B5EF4-FFF2-40B4-BE49-F238E27FC236}">
                <a16:creationId xmlns:a16="http://schemas.microsoft.com/office/drawing/2014/main" id="{F8FC0BB2-778A-4633-9AFB-92400E24469E}"/>
              </a:ext>
            </a:extLst>
          </p:cNvPr>
          <p:cNvSpPr/>
          <p:nvPr/>
        </p:nvSpPr>
        <p:spPr>
          <a:xfrm>
            <a:off x="1346453" y="5253696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96" name="Ink 195">
                <a:extLst>
                  <a:ext uri="{FF2B5EF4-FFF2-40B4-BE49-F238E27FC236}">
                    <a16:creationId xmlns:a16="http://schemas.microsoft.com/office/drawing/2014/main" id="{0B4841E6-5D0A-40C6-B7BD-11BA07FFBD00}"/>
                  </a:ext>
                </a:extLst>
              </p14:cNvPr>
              <p14:cNvContentPartPr/>
              <p14:nvPr/>
            </p14:nvContentPartPr>
            <p14:xfrm>
              <a:off x="510026" y="2192477"/>
              <a:ext cx="997560" cy="1307764"/>
            </p14:xfrm>
          </p:contentPart>
        </mc:Choice>
        <mc:Fallback xmlns="">
          <p:pic>
            <p:nvPicPr>
              <p:cNvPr id="196" name="Ink 195">
                <a:extLst>
                  <a:ext uri="{FF2B5EF4-FFF2-40B4-BE49-F238E27FC236}">
                    <a16:creationId xmlns:a16="http://schemas.microsoft.com/office/drawing/2014/main" id="{0B4841E6-5D0A-40C6-B7BD-11BA07FFBD0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5706" y="2188157"/>
                <a:ext cx="1006200" cy="1316403"/>
              </a:xfrm>
              <a:prstGeom prst="rect">
                <a:avLst/>
              </a:prstGeom>
            </p:spPr>
          </p:pic>
        </mc:Fallback>
      </mc:AlternateContent>
      <p:sp>
        <p:nvSpPr>
          <p:cNvPr id="197" name="TextBox 196">
            <a:extLst>
              <a:ext uri="{FF2B5EF4-FFF2-40B4-BE49-F238E27FC236}">
                <a16:creationId xmlns:a16="http://schemas.microsoft.com/office/drawing/2014/main" id="{99687FAF-54F4-4CC6-83B2-E9E527CD32A8}"/>
              </a:ext>
            </a:extLst>
          </p:cNvPr>
          <p:cNvSpPr txBox="1"/>
          <p:nvPr/>
        </p:nvSpPr>
        <p:spPr>
          <a:xfrm>
            <a:off x="6999527" y="1474187"/>
            <a:ext cx="45449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Which creates a smaller ‘polarization’ electric  field E</a:t>
            </a:r>
            <a:r>
              <a:rPr lang="en-US" baseline="-25000"/>
              <a:t>p</a:t>
            </a:r>
            <a:r>
              <a:rPr lang="en-US"/>
              <a:t>, going in the opposite direction:</a:t>
            </a:r>
          </a:p>
        </p:txBody>
      </p:sp>
      <p:sp>
        <p:nvSpPr>
          <p:cNvPr id="198" name="Left Brace 197">
            <a:extLst>
              <a:ext uri="{FF2B5EF4-FFF2-40B4-BE49-F238E27FC236}">
                <a16:creationId xmlns:a16="http://schemas.microsoft.com/office/drawing/2014/main" id="{99CDC802-59EA-4865-A670-C17924F4271A}"/>
              </a:ext>
            </a:extLst>
          </p:cNvPr>
          <p:cNvSpPr/>
          <p:nvPr/>
        </p:nvSpPr>
        <p:spPr>
          <a:xfrm>
            <a:off x="820454" y="3370659"/>
            <a:ext cx="198205" cy="185108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4CA5933D-F559-4834-8E59-C662EA5021D9}"/>
              </a:ext>
            </a:extLst>
          </p:cNvPr>
          <p:cNvSpPr txBox="1"/>
          <p:nvPr/>
        </p:nvSpPr>
        <p:spPr>
          <a:xfrm>
            <a:off x="544501" y="410310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C26F4681-5537-4D6D-9D5A-8842B7577D19}"/>
              </a:ext>
            </a:extLst>
          </p:cNvPr>
          <p:cNvSpPr txBox="1"/>
          <p:nvPr/>
        </p:nvSpPr>
        <p:spPr>
          <a:xfrm>
            <a:off x="451284" y="6076219"/>
            <a:ext cx="3164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And the bottom a little positive.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0C4CA4B5-8E67-4B9D-9629-4C79F0850A48}"/>
                  </a:ext>
                </a:extLst>
              </p14:cNvPr>
              <p14:cNvContentPartPr/>
              <p14:nvPr/>
            </p14:nvContentPartPr>
            <p14:xfrm>
              <a:off x="646124" y="5131123"/>
              <a:ext cx="546840" cy="90504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0C4CA4B5-8E67-4B9D-9629-4C79F0850A48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41804" y="5126803"/>
                <a:ext cx="555480" cy="91368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104" name="Object 103">
            <a:extLst>
              <a:ext uri="{FF2B5EF4-FFF2-40B4-BE49-F238E27FC236}">
                <a16:creationId xmlns:a16="http://schemas.microsoft.com/office/drawing/2014/main" id="{8759C53A-0101-4DE3-863E-1FA7E353A4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2526053"/>
              </p:ext>
            </p:extLst>
          </p:nvPr>
        </p:nvGraphicFramePr>
        <p:xfrm>
          <a:off x="6581130" y="2403672"/>
          <a:ext cx="4790416" cy="413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9" imgW="2187000" imgH="1958400" progId="Paint.Picture">
                  <p:embed/>
                </p:oleObj>
              </mc:Choice>
              <mc:Fallback>
                <p:oleObj name="Bitmap Image" r:id="rId9" imgW="2187000" imgH="195840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E4E99F19-B004-4991-8B6A-2D102BA274A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1130" y="2403672"/>
                        <a:ext cx="4790416" cy="41375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6" name="TextBox 135">
            <a:extLst>
              <a:ext uri="{FF2B5EF4-FFF2-40B4-BE49-F238E27FC236}">
                <a16:creationId xmlns:a16="http://schemas.microsoft.com/office/drawing/2014/main" id="{86C407DB-9B92-4278-810C-50478C4153F1}"/>
              </a:ext>
            </a:extLst>
          </p:cNvPr>
          <p:cNvSpPr txBox="1"/>
          <p:nvPr/>
        </p:nvSpPr>
        <p:spPr>
          <a:xfrm>
            <a:off x="10369339" y="3027174"/>
            <a:ext cx="739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+Q</a:t>
            </a:r>
            <a:endParaRPr lang="en-US"/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AFB73FA-7558-442D-A680-58E9985902BE}"/>
              </a:ext>
            </a:extLst>
          </p:cNvPr>
          <p:cNvSpPr txBox="1"/>
          <p:nvPr/>
        </p:nvSpPr>
        <p:spPr>
          <a:xfrm>
            <a:off x="10330109" y="5135617"/>
            <a:ext cx="739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-Q</a:t>
            </a:r>
            <a:endParaRPr lang="en-US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D8401F8E-9D3F-4554-B6F2-948F25ADC58F}"/>
              </a:ext>
            </a:extLst>
          </p:cNvPr>
          <p:cNvSpPr/>
          <p:nvPr/>
        </p:nvSpPr>
        <p:spPr>
          <a:xfrm>
            <a:off x="8104088" y="3125835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DD4DAE2C-1B07-4CD1-9997-A070CE40B694}"/>
              </a:ext>
            </a:extLst>
          </p:cNvPr>
          <p:cNvSpPr/>
          <p:nvPr/>
        </p:nvSpPr>
        <p:spPr>
          <a:xfrm>
            <a:off x="9163349" y="3135261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2A85E946-DE39-4FAE-8D50-58A9687A1A0D}"/>
              </a:ext>
            </a:extLst>
          </p:cNvPr>
          <p:cNvSpPr/>
          <p:nvPr/>
        </p:nvSpPr>
        <p:spPr>
          <a:xfrm>
            <a:off x="6999528" y="3125834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FCC1214F-23CE-4E0A-B9E7-7D2A8F56676F}"/>
              </a:ext>
            </a:extLst>
          </p:cNvPr>
          <p:cNvSpPr/>
          <p:nvPr/>
        </p:nvSpPr>
        <p:spPr>
          <a:xfrm>
            <a:off x="8122663" y="5332124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BA151430-788A-4F3C-BC5A-EC3A13A75B4A}"/>
              </a:ext>
            </a:extLst>
          </p:cNvPr>
          <p:cNvSpPr/>
          <p:nvPr/>
        </p:nvSpPr>
        <p:spPr>
          <a:xfrm>
            <a:off x="9169625" y="5343323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0A477A83-F45E-4FA1-B02B-D6CB172F99AB}"/>
              </a:ext>
            </a:extLst>
          </p:cNvPr>
          <p:cNvSpPr/>
          <p:nvPr/>
        </p:nvSpPr>
        <p:spPr>
          <a:xfrm>
            <a:off x="7030434" y="5357002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146" name="Left Brace 145">
            <a:extLst>
              <a:ext uri="{FF2B5EF4-FFF2-40B4-BE49-F238E27FC236}">
                <a16:creationId xmlns:a16="http://schemas.microsoft.com/office/drawing/2014/main" id="{487AF15C-5154-4443-8CA4-F9407111ACFD}"/>
              </a:ext>
            </a:extLst>
          </p:cNvPr>
          <p:cNvSpPr/>
          <p:nvPr/>
        </p:nvSpPr>
        <p:spPr>
          <a:xfrm>
            <a:off x="6501641" y="3409568"/>
            <a:ext cx="198205" cy="185108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F476C997-FCAF-4C3A-A3FA-8156B80C2F9C}"/>
              </a:ext>
            </a:extLst>
          </p:cNvPr>
          <p:cNvSpPr txBox="1"/>
          <p:nvPr/>
        </p:nvSpPr>
        <p:spPr>
          <a:xfrm>
            <a:off x="6225688" y="414201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ECE020-0779-46EF-8895-895F91E6CBD1}"/>
              </a:ext>
            </a:extLst>
          </p:cNvPr>
          <p:cNvSpPr/>
          <p:nvPr/>
        </p:nvSpPr>
        <p:spPr>
          <a:xfrm>
            <a:off x="6921468" y="3424372"/>
            <a:ext cx="3370931" cy="1185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 - - - - - - - - - - - - - - - - - - - - - - -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F8ACAE4C-7ED0-463F-B953-95BC77C83BE2}"/>
              </a:ext>
            </a:extLst>
          </p:cNvPr>
          <p:cNvSpPr/>
          <p:nvPr/>
        </p:nvSpPr>
        <p:spPr>
          <a:xfrm>
            <a:off x="6901218" y="5236298"/>
            <a:ext cx="3428891" cy="8740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+ + + + + + + + + + + + + + + + + +</a:t>
            </a:r>
          </a:p>
        </p:txBody>
      </p:sp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15D80E1E-2B8C-4B0E-881A-63D03EE707DF}"/>
              </a:ext>
            </a:extLst>
          </p:cNvPr>
          <p:cNvCxnSpPr>
            <a:cxnSpLocks/>
          </p:cNvCxnSpPr>
          <p:nvPr/>
        </p:nvCxnSpPr>
        <p:spPr>
          <a:xfrm flipH="1">
            <a:off x="7263261" y="3501011"/>
            <a:ext cx="32404" cy="1715312"/>
          </a:xfrm>
          <a:prstGeom prst="straightConnector1">
            <a:avLst/>
          </a:prstGeom>
          <a:ln w="317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7122A569-F6E4-4790-BAFB-DDF40F3523A2}"/>
              </a:ext>
            </a:extLst>
          </p:cNvPr>
          <p:cNvCxnSpPr>
            <a:cxnSpLocks/>
          </p:cNvCxnSpPr>
          <p:nvPr/>
        </p:nvCxnSpPr>
        <p:spPr>
          <a:xfrm flipH="1">
            <a:off x="8372180" y="3515478"/>
            <a:ext cx="32404" cy="1715312"/>
          </a:xfrm>
          <a:prstGeom prst="straightConnector1">
            <a:avLst/>
          </a:prstGeom>
          <a:ln w="317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Arrow Connector 201">
            <a:extLst>
              <a:ext uri="{FF2B5EF4-FFF2-40B4-BE49-F238E27FC236}">
                <a16:creationId xmlns:a16="http://schemas.microsoft.com/office/drawing/2014/main" id="{952A2D80-1FD6-4B13-8ED2-FF503E80FAC1}"/>
              </a:ext>
            </a:extLst>
          </p:cNvPr>
          <p:cNvCxnSpPr>
            <a:cxnSpLocks/>
          </p:cNvCxnSpPr>
          <p:nvPr/>
        </p:nvCxnSpPr>
        <p:spPr>
          <a:xfrm flipH="1">
            <a:off x="9397571" y="3556813"/>
            <a:ext cx="32404" cy="1715312"/>
          </a:xfrm>
          <a:prstGeom prst="straightConnector1">
            <a:avLst/>
          </a:prstGeom>
          <a:ln w="317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TextBox 202">
            <a:extLst>
              <a:ext uri="{FF2B5EF4-FFF2-40B4-BE49-F238E27FC236}">
                <a16:creationId xmlns:a16="http://schemas.microsoft.com/office/drawing/2014/main" id="{91694A6D-BEC2-44D5-9781-9A17B8364DB4}"/>
              </a:ext>
            </a:extLst>
          </p:cNvPr>
          <p:cNvSpPr txBox="1"/>
          <p:nvPr/>
        </p:nvSpPr>
        <p:spPr>
          <a:xfrm>
            <a:off x="6851240" y="4090609"/>
            <a:ext cx="439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0070C0"/>
                </a:solidFill>
              </a:rPr>
              <a:t>E</a:t>
            </a:r>
            <a:r>
              <a:rPr lang="en-US" sz="2400" baseline="-25000">
                <a:solidFill>
                  <a:srgbClr val="0070C0"/>
                </a:solidFill>
              </a:rPr>
              <a:t>0</a:t>
            </a:r>
            <a:endParaRPr lang="en-US" sz="2400">
              <a:solidFill>
                <a:srgbClr val="0070C0"/>
              </a:solidFill>
            </a:endParaRPr>
          </a:p>
        </p:txBody>
      </p:sp>
      <p:cxnSp>
        <p:nvCxnSpPr>
          <p:cNvPr id="205" name="Straight Arrow Connector 204">
            <a:extLst>
              <a:ext uri="{FF2B5EF4-FFF2-40B4-BE49-F238E27FC236}">
                <a16:creationId xmlns:a16="http://schemas.microsoft.com/office/drawing/2014/main" id="{A9EFD9C9-7F60-4DBD-9D19-0E17C95AA761}"/>
              </a:ext>
            </a:extLst>
          </p:cNvPr>
          <p:cNvCxnSpPr>
            <a:cxnSpLocks/>
          </p:cNvCxnSpPr>
          <p:nvPr/>
        </p:nvCxnSpPr>
        <p:spPr>
          <a:xfrm flipV="1">
            <a:off x="8104088" y="3621145"/>
            <a:ext cx="0" cy="15492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Arrow Connector 205">
            <a:extLst>
              <a:ext uri="{FF2B5EF4-FFF2-40B4-BE49-F238E27FC236}">
                <a16:creationId xmlns:a16="http://schemas.microsoft.com/office/drawing/2014/main" id="{C522D288-9A49-4DB2-AB11-F68D60F42630}"/>
              </a:ext>
            </a:extLst>
          </p:cNvPr>
          <p:cNvCxnSpPr>
            <a:cxnSpLocks/>
          </p:cNvCxnSpPr>
          <p:nvPr/>
        </p:nvCxnSpPr>
        <p:spPr>
          <a:xfrm flipV="1">
            <a:off x="9890250" y="3606958"/>
            <a:ext cx="0" cy="15492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Arrow Connector 206">
            <a:extLst>
              <a:ext uri="{FF2B5EF4-FFF2-40B4-BE49-F238E27FC236}">
                <a16:creationId xmlns:a16="http://schemas.microsoft.com/office/drawing/2014/main" id="{BDC91BA8-254E-4A6B-B8F9-EB03C304E3C2}"/>
              </a:ext>
            </a:extLst>
          </p:cNvPr>
          <p:cNvCxnSpPr>
            <a:cxnSpLocks/>
          </p:cNvCxnSpPr>
          <p:nvPr/>
        </p:nvCxnSpPr>
        <p:spPr>
          <a:xfrm flipV="1">
            <a:off x="7588976" y="3621145"/>
            <a:ext cx="0" cy="15492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Arrow Connector 207">
            <a:extLst>
              <a:ext uri="{FF2B5EF4-FFF2-40B4-BE49-F238E27FC236}">
                <a16:creationId xmlns:a16="http://schemas.microsoft.com/office/drawing/2014/main" id="{3C7876EB-8D84-408A-9628-9514A9331C71}"/>
              </a:ext>
            </a:extLst>
          </p:cNvPr>
          <p:cNvCxnSpPr>
            <a:cxnSpLocks/>
          </p:cNvCxnSpPr>
          <p:nvPr/>
        </p:nvCxnSpPr>
        <p:spPr>
          <a:xfrm flipV="1">
            <a:off x="8990029" y="3603341"/>
            <a:ext cx="0" cy="15492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2498FE9-296A-4FB7-9CA4-0435BC04CF20}"/>
              </a:ext>
            </a:extLst>
          </p:cNvPr>
          <p:cNvSpPr txBox="1"/>
          <p:nvPr/>
        </p:nvSpPr>
        <p:spPr>
          <a:xfrm>
            <a:off x="9945133" y="4135033"/>
            <a:ext cx="484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E</a:t>
            </a:r>
            <a:r>
              <a:rPr lang="en-US" sz="2400" baseline="-25000">
                <a:solidFill>
                  <a:srgbClr val="FF0000"/>
                </a:solidFill>
              </a:rPr>
              <a:t>p</a:t>
            </a:r>
            <a:endParaRPr lang="en-US" sz="2400">
              <a:solidFill>
                <a:srgbClr val="FF0000"/>
              </a:solidFill>
            </a:endParaRP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C300B6FE-4BF9-475F-8CB9-968F3269EFE1}"/>
              </a:ext>
            </a:extLst>
          </p:cNvPr>
          <p:cNvSpPr txBox="1"/>
          <p:nvPr/>
        </p:nvSpPr>
        <p:spPr>
          <a:xfrm>
            <a:off x="464041" y="1473443"/>
            <a:ext cx="3788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The upshot is that the top of the dielectric will be a little negative.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AC256B0D-9AE9-4882-97F1-F4F4A2E25EC6}"/>
                  </a:ext>
                </a:extLst>
              </p14:cNvPr>
              <p14:cNvContentPartPr/>
              <p14:nvPr/>
            </p14:nvContentPartPr>
            <p14:xfrm>
              <a:off x="10622141" y="2146495"/>
              <a:ext cx="922320" cy="214128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AC256B0D-9AE9-4882-97F1-F4F4A2E25EC6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0617819" y="2142175"/>
                <a:ext cx="930963" cy="2149920"/>
              </a:xfrm>
              <a:prstGeom prst="rect">
                <a:avLst/>
              </a:prstGeom>
            </p:spPr>
          </p:pic>
        </mc:Fallback>
      </mc:AlternateContent>
      <p:sp>
        <p:nvSpPr>
          <p:cNvPr id="70" name="Title 1">
            <a:extLst>
              <a:ext uri="{FF2B5EF4-FFF2-40B4-BE49-F238E27FC236}">
                <a16:creationId xmlns:a16="http://schemas.microsoft.com/office/drawing/2014/main" id="{1789AE21-CFCA-4F30-A577-610D7B2E4BDB}"/>
              </a:ext>
            </a:extLst>
          </p:cNvPr>
          <p:cNvSpPr txBox="1">
            <a:spLocks/>
          </p:cNvSpPr>
          <p:nvPr/>
        </p:nvSpPr>
        <p:spPr>
          <a:xfrm>
            <a:off x="444546" y="274326"/>
            <a:ext cx="11579712" cy="537059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>
                <a:latin typeface="+mn-lt"/>
              </a:rPr>
              <a:t>What’s the relationship between a cap’s charge and its potential difference? </a:t>
            </a:r>
            <a:endParaRPr lang="en-US" sz="3200" b="1" u="sng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93897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" grpId="0"/>
      <p:bldP spid="103" grpId="0"/>
      <p:bldP spid="136" grpId="0"/>
      <p:bldP spid="137" grpId="0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6" grpId="0" animBg="1"/>
      <p:bldP spid="147" grpId="0"/>
      <p:bldP spid="14" grpId="0" animBg="1"/>
      <p:bldP spid="174" grpId="0" animBg="1"/>
      <p:bldP spid="203" grpId="0"/>
      <p:bldP spid="21" grpId="0"/>
      <p:bldP spid="20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extBox 196">
            <a:extLst>
              <a:ext uri="{FF2B5EF4-FFF2-40B4-BE49-F238E27FC236}">
                <a16:creationId xmlns:a16="http://schemas.microsoft.com/office/drawing/2014/main" id="{99687FAF-54F4-4CC6-83B2-E9E527CD32A8}"/>
              </a:ext>
            </a:extLst>
          </p:cNvPr>
          <p:cNvSpPr txBox="1"/>
          <p:nvPr/>
        </p:nvSpPr>
        <p:spPr>
          <a:xfrm>
            <a:off x="479351" y="1009106"/>
            <a:ext cx="3911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These combine to give a total field, E</a:t>
            </a:r>
            <a:r>
              <a:rPr lang="en-US" baseline="-25000"/>
              <a:t>c</a:t>
            </a:r>
            <a:r>
              <a:rPr lang="en-US"/>
              <a:t>.  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67D98D05-AF5A-4F0C-B485-4B41B729D6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0659948"/>
              </p:ext>
            </p:extLst>
          </p:nvPr>
        </p:nvGraphicFramePr>
        <p:xfrm>
          <a:off x="5627282" y="1037155"/>
          <a:ext cx="1574629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825480" imgH="241200" progId="Equation.DSMT4">
                  <p:embed/>
                </p:oleObj>
              </mc:Choice>
              <mc:Fallback>
                <p:oleObj name="Equation" r:id="rId3" imgW="82548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27282" y="1037155"/>
                        <a:ext cx="1574629" cy="385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" name="Object 72">
            <a:extLst>
              <a:ext uri="{FF2B5EF4-FFF2-40B4-BE49-F238E27FC236}">
                <a16:creationId xmlns:a16="http://schemas.microsoft.com/office/drawing/2014/main" id="{33D72B93-7308-43FC-B84D-841271A2C8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3174285"/>
              </p:ext>
            </p:extLst>
          </p:nvPr>
        </p:nvGraphicFramePr>
        <p:xfrm>
          <a:off x="5627282" y="1684256"/>
          <a:ext cx="5919088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3098520" imgH="253800" progId="Equation.DSMT4">
                  <p:embed/>
                </p:oleObj>
              </mc:Choice>
              <mc:Fallback>
                <p:oleObj name="Equation" r:id="rId5" imgW="3098520" imgH="25380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67D98D05-AF5A-4F0C-B485-4B41B729D67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27282" y="1684256"/>
                        <a:ext cx="5919088" cy="404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Object 73">
            <a:extLst>
              <a:ext uri="{FF2B5EF4-FFF2-40B4-BE49-F238E27FC236}">
                <a16:creationId xmlns:a16="http://schemas.microsoft.com/office/drawing/2014/main" id="{F6E46E3D-BFE3-44F4-9643-091E34408A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1019298"/>
              </p:ext>
            </p:extLst>
          </p:nvPr>
        </p:nvGraphicFramePr>
        <p:xfrm>
          <a:off x="5627282" y="2134584"/>
          <a:ext cx="1650515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863280" imgH="419040" progId="Equation.DSMT4">
                  <p:embed/>
                </p:oleObj>
              </mc:Choice>
              <mc:Fallback>
                <p:oleObj name="Equation" r:id="rId7" imgW="863280" imgH="41904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67D98D05-AF5A-4F0C-B485-4B41B729D67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27282" y="2134584"/>
                        <a:ext cx="1650515" cy="669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" name="Object 74">
            <a:extLst>
              <a:ext uri="{FF2B5EF4-FFF2-40B4-BE49-F238E27FC236}">
                <a16:creationId xmlns:a16="http://schemas.microsoft.com/office/drawing/2014/main" id="{0DC3F53B-694F-4495-A838-BC7E9A07193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5072246"/>
              </p:ext>
            </p:extLst>
          </p:nvPr>
        </p:nvGraphicFramePr>
        <p:xfrm>
          <a:off x="5630927" y="2928903"/>
          <a:ext cx="1286263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672840" imgH="393480" progId="Equation.DSMT4">
                  <p:embed/>
                </p:oleObj>
              </mc:Choice>
              <mc:Fallback>
                <p:oleObj name="Equation" r:id="rId9" imgW="672840" imgH="39348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67D98D05-AF5A-4F0C-B485-4B41B729D67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630927" y="2928903"/>
                        <a:ext cx="1286263" cy="6286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C2D7468C-6BB0-4B24-A64A-76A0E9B3AC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153617"/>
              </p:ext>
            </p:extLst>
          </p:nvPr>
        </p:nvGraphicFramePr>
        <p:xfrm>
          <a:off x="7465609" y="3078323"/>
          <a:ext cx="4018150" cy="32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2082600" imgH="203040" progId="Equation.DSMT4">
                  <p:embed/>
                </p:oleObj>
              </mc:Choice>
              <mc:Fallback>
                <p:oleObj name="Equation" r:id="rId11" imgW="20826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465609" y="3078323"/>
                        <a:ext cx="4018150" cy="328612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" name="TextBox 76">
            <a:extLst>
              <a:ext uri="{FF2B5EF4-FFF2-40B4-BE49-F238E27FC236}">
                <a16:creationId xmlns:a16="http://schemas.microsoft.com/office/drawing/2014/main" id="{8DB5A679-8A8E-4B6E-A563-AD3F660FE496}"/>
              </a:ext>
            </a:extLst>
          </p:cNvPr>
          <p:cNvSpPr txBox="1"/>
          <p:nvPr/>
        </p:nvSpPr>
        <p:spPr>
          <a:xfrm>
            <a:off x="5573504" y="4112593"/>
            <a:ext cx="27135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The dielectric constant of most materials is on the order of 1 to 10.  </a:t>
            </a:r>
          </a:p>
        </p:txBody>
      </p:sp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E113E1E0-7103-40C8-B609-A0CB5D488E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2894268"/>
              </p:ext>
            </p:extLst>
          </p:nvPr>
        </p:nvGraphicFramePr>
        <p:xfrm>
          <a:off x="297770" y="2125157"/>
          <a:ext cx="4790416" cy="413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13" imgW="2187000" imgH="1958400" progId="Paint.Picture">
                  <p:embed/>
                </p:oleObj>
              </mc:Choice>
              <mc:Fallback>
                <p:oleObj name="Bitmap Image" r:id="rId13" imgW="2187000" imgH="1958400" progId="Paint.Picture">
                  <p:embed/>
                  <p:pic>
                    <p:nvPicPr>
                      <p:cNvPr id="104" name="Object 103">
                        <a:extLst>
                          <a:ext uri="{FF2B5EF4-FFF2-40B4-BE49-F238E27FC236}">
                            <a16:creationId xmlns:a16="http://schemas.microsoft.com/office/drawing/2014/main" id="{8759C53A-0101-4DE3-863E-1FA7E353A44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770" y="2125157"/>
                        <a:ext cx="4790416" cy="41375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EE6F0EB4-BE82-470E-A140-8AEDF22E9C99}"/>
              </a:ext>
            </a:extLst>
          </p:cNvPr>
          <p:cNvSpPr txBox="1"/>
          <p:nvPr/>
        </p:nvSpPr>
        <p:spPr>
          <a:xfrm>
            <a:off x="4148844" y="2739089"/>
            <a:ext cx="739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+Q</a:t>
            </a:r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CB4E7F6-BEFC-428D-97D2-7BCD4D13B25A}"/>
              </a:ext>
            </a:extLst>
          </p:cNvPr>
          <p:cNvSpPr txBox="1"/>
          <p:nvPr/>
        </p:nvSpPr>
        <p:spPr>
          <a:xfrm>
            <a:off x="4109614" y="4847532"/>
            <a:ext cx="739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-Q</a:t>
            </a:r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BFA4007-80ED-4E5B-89B1-595499873AAF}"/>
              </a:ext>
            </a:extLst>
          </p:cNvPr>
          <p:cNvSpPr/>
          <p:nvPr/>
        </p:nvSpPr>
        <p:spPr>
          <a:xfrm>
            <a:off x="1883593" y="2837750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9EB0D4D-77BE-4D88-B7DA-7CB8CECB7980}"/>
              </a:ext>
            </a:extLst>
          </p:cNvPr>
          <p:cNvSpPr/>
          <p:nvPr/>
        </p:nvSpPr>
        <p:spPr>
          <a:xfrm>
            <a:off x="2942854" y="2847176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D3513BA-1A7A-4500-BCC9-35CCC3F800DF}"/>
              </a:ext>
            </a:extLst>
          </p:cNvPr>
          <p:cNvSpPr/>
          <p:nvPr/>
        </p:nvSpPr>
        <p:spPr>
          <a:xfrm>
            <a:off x="779033" y="2837749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7A32E1E-23D0-438F-A15C-50ED23A1B22A}"/>
              </a:ext>
            </a:extLst>
          </p:cNvPr>
          <p:cNvSpPr/>
          <p:nvPr/>
        </p:nvSpPr>
        <p:spPr>
          <a:xfrm>
            <a:off x="1902168" y="5044039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ADEB8EB-C27C-4C58-B90A-969E444947F3}"/>
              </a:ext>
            </a:extLst>
          </p:cNvPr>
          <p:cNvSpPr/>
          <p:nvPr/>
        </p:nvSpPr>
        <p:spPr>
          <a:xfrm>
            <a:off x="2949130" y="5055238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624F328-C17C-43EE-9275-B433B95A4798}"/>
              </a:ext>
            </a:extLst>
          </p:cNvPr>
          <p:cNvSpPr/>
          <p:nvPr/>
        </p:nvSpPr>
        <p:spPr>
          <a:xfrm>
            <a:off x="809939" y="5068917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38" name="Left Brace 37">
            <a:extLst>
              <a:ext uri="{FF2B5EF4-FFF2-40B4-BE49-F238E27FC236}">
                <a16:creationId xmlns:a16="http://schemas.microsoft.com/office/drawing/2014/main" id="{8BCA1E5C-C05D-4F0D-A585-517C99CC7A13}"/>
              </a:ext>
            </a:extLst>
          </p:cNvPr>
          <p:cNvSpPr/>
          <p:nvPr/>
        </p:nvSpPr>
        <p:spPr>
          <a:xfrm>
            <a:off x="281146" y="3121483"/>
            <a:ext cx="198205" cy="185108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E087E87-F5B1-4E40-870F-F790C32EA3E0}"/>
              </a:ext>
            </a:extLst>
          </p:cNvPr>
          <p:cNvSpPr txBox="1"/>
          <p:nvPr/>
        </p:nvSpPr>
        <p:spPr>
          <a:xfrm>
            <a:off x="5193" y="3853933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48BAC9F-1B45-4665-BE69-6C78CA03B985}"/>
              </a:ext>
            </a:extLst>
          </p:cNvPr>
          <p:cNvSpPr/>
          <p:nvPr/>
        </p:nvSpPr>
        <p:spPr>
          <a:xfrm>
            <a:off x="663265" y="3136287"/>
            <a:ext cx="3370931" cy="1185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 - - - - - - - - - - - - - - - - - - - - - - -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6A7A534-8E88-4485-BC2A-EB4BD472D19D}"/>
              </a:ext>
            </a:extLst>
          </p:cNvPr>
          <p:cNvSpPr/>
          <p:nvPr/>
        </p:nvSpPr>
        <p:spPr>
          <a:xfrm>
            <a:off x="633588" y="4948514"/>
            <a:ext cx="3428891" cy="8740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+ + + + + + + + + + + + + + + + + +</a:t>
            </a:r>
          </a:p>
        </p:txBody>
      </p:sp>
      <p:cxnSp>
        <p:nvCxnSpPr>
          <p:cNvPr id="202" name="Straight Arrow Connector 201">
            <a:extLst>
              <a:ext uri="{FF2B5EF4-FFF2-40B4-BE49-F238E27FC236}">
                <a16:creationId xmlns:a16="http://schemas.microsoft.com/office/drawing/2014/main" id="{952A2D80-1FD6-4B13-8ED2-FF503E80FAC1}"/>
              </a:ext>
            </a:extLst>
          </p:cNvPr>
          <p:cNvCxnSpPr>
            <a:cxnSpLocks/>
          </p:cNvCxnSpPr>
          <p:nvPr/>
        </p:nvCxnSpPr>
        <p:spPr>
          <a:xfrm flipH="1">
            <a:off x="977138" y="3249988"/>
            <a:ext cx="32404" cy="1715312"/>
          </a:xfrm>
          <a:prstGeom prst="straightConnector1">
            <a:avLst/>
          </a:prstGeom>
          <a:ln w="317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15D80E1E-2B8C-4B0E-881A-63D03EE707DF}"/>
              </a:ext>
            </a:extLst>
          </p:cNvPr>
          <p:cNvCxnSpPr>
            <a:cxnSpLocks/>
          </p:cNvCxnSpPr>
          <p:nvPr/>
        </p:nvCxnSpPr>
        <p:spPr>
          <a:xfrm flipH="1">
            <a:off x="3453628" y="3276906"/>
            <a:ext cx="32404" cy="1715312"/>
          </a:xfrm>
          <a:prstGeom prst="straightConnector1">
            <a:avLst/>
          </a:prstGeom>
          <a:ln w="317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7122A569-F6E4-4790-BAFB-DDF40F3523A2}"/>
              </a:ext>
            </a:extLst>
          </p:cNvPr>
          <p:cNvCxnSpPr>
            <a:cxnSpLocks/>
          </p:cNvCxnSpPr>
          <p:nvPr/>
        </p:nvCxnSpPr>
        <p:spPr>
          <a:xfrm flipH="1">
            <a:off x="2147029" y="3269296"/>
            <a:ext cx="32404" cy="1715312"/>
          </a:xfrm>
          <a:prstGeom prst="straightConnector1">
            <a:avLst/>
          </a:prstGeom>
          <a:ln w="317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TextBox 202">
            <a:extLst>
              <a:ext uri="{FF2B5EF4-FFF2-40B4-BE49-F238E27FC236}">
                <a16:creationId xmlns:a16="http://schemas.microsoft.com/office/drawing/2014/main" id="{91694A6D-BEC2-44D5-9781-9A17B8364DB4}"/>
              </a:ext>
            </a:extLst>
          </p:cNvPr>
          <p:cNvSpPr txBox="1"/>
          <p:nvPr/>
        </p:nvSpPr>
        <p:spPr>
          <a:xfrm>
            <a:off x="3565416" y="3712086"/>
            <a:ext cx="417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7030A0"/>
                </a:solidFill>
              </a:rPr>
              <a:t>E</a:t>
            </a:r>
            <a:r>
              <a:rPr lang="en-US" sz="2400" baseline="-25000">
                <a:solidFill>
                  <a:srgbClr val="7030A0"/>
                </a:solidFill>
              </a:rPr>
              <a:t>c</a:t>
            </a:r>
            <a:endParaRPr lang="en-US" sz="2400">
              <a:solidFill>
                <a:srgbClr val="7030A0"/>
              </a:solidFill>
            </a:endParaRP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6E45CCDC-298D-4817-A65E-6709F3A4C740}"/>
              </a:ext>
            </a:extLst>
          </p:cNvPr>
          <p:cNvCxnSpPr>
            <a:cxnSpLocks/>
          </p:cNvCxnSpPr>
          <p:nvPr/>
        </p:nvCxnSpPr>
        <p:spPr>
          <a:xfrm flipH="1">
            <a:off x="2822886" y="3251957"/>
            <a:ext cx="32404" cy="1715312"/>
          </a:xfrm>
          <a:prstGeom prst="straightConnector1">
            <a:avLst/>
          </a:prstGeom>
          <a:ln w="317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042DFB02-57A6-4841-884E-4A0BD9B8A69E}"/>
              </a:ext>
            </a:extLst>
          </p:cNvPr>
          <p:cNvCxnSpPr>
            <a:cxnSpLocks/>
          </p:cNvCxnSpPr>
          <p:nvPr/>
        </p:nvCxnSpPr>
        <p:spPr>
          <a:xfrm flipH="1">
            <a:off x="1544305" y="3249988"/>
            <a:ext cx="32404" cy="1715312"/>
          </a:xfrm>
          <a:prstGeom prst="straightConnector1">
            <a:avLst/>
          </a:prstGeom>
          <a:ln w="317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itle 1">
            <a:extLst>
              <a:ext uri="{FF2B5EF4-FFF2-40B4-BE49-F238E27FC236}">
                <a16:creationId xmlns:a16="http://schemas.microsoft.com/office/drawing/2014/main" id="{4C959569-2300-4C69-B569-47F276F670BE}"/>
              </a:ext>
            </a:extLst>
          </p:cNvPr>
          <p:cNvSpPr txBox="1">
            <a:spLocks/>
          </p:cNvSpPr>
          <p:nvPr/>
        </p:nvSpPr>
        <p:spPr>
          <a:xfrm>
            <a:off x="444546" y="274326"/>
            <a:ext cx="11579712" cy="537059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>
                <a:latin typeface="+mn-lt"/>
              </a:rPr>
              <a:t>What’s the relationship between a cap’s charge and its potential difference? </a:t>
            </a:r>
            <a:endParaRPr lang="en-US" sz="3200" b="1" u="sng" dirty="0">
              <a:latin typeface="+mn-lt"/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0E1548FC-F8BE-4CE7-9404-65A92FC9562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885452" y="3712085"/>
            <a:ext cx="2931888" cy="308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203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1760</TotalTime>
  <Words>1363</Words>
  <Application>Microsoft Office PowerPoint</Application>
  <PresentationFormat>Widescreen</PresentationFormat>
  <Paragraphs>281</Paragraphs>
  <Slides>14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Office Theme</vt:lpstr>
      <vt:lpstr>Equation</vt:lpstr>
      <vt:lpstr>Bitmap 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A.6 Electric Fields in Matter</dc:title>
  <dc:creator>Andrew Douglas</dc:creator>
  <cp:lastModifiedBy>Andrew Douglas</cp:lastModifiedBy>
  <cp:revision>158</cp:revision>
  <dcterms:created xsi:type="dcterms:W3CDTF">2021-04-26T16:44:07Z</dcterms:created>
  <dcterms:modified xsi:type="dcterms:W3CDTF">2021-04-30T20:12:36Z</dcterms:modified>
</cp:coreProperties>
</file>